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320" r:id="rId6"/>
    <p:sldId id="310" r:id="rId7"/>
    <p:sldId id="324" r:id="rId8"/>
    <p:sldId id="325" r:id="rId9"/>
    <p:sldId id="326" r:id="rId10"/>
    <p:sldId id="323" r:id="rId11"/>
    <p:sldId id="327" r:id="rId12"/>
    <p:sldId id="328" r:id="rId13"/>
    <p:sldId id="330" r:id="rId14"/>
    <p:sldId id="329" r:id="rId15"/>
    <p:sldId id="34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8CE"/>
    <a:srgbClr val="00A13A"/>
    <a:srgbClr val="479ECD"/>
    <a:srgbClr val="FFFFFF"/>
    <a:srgbClr val="164194"/>
    <a:srgbClr val="645550"/>
    <a:srgbClr val="BC0416"/>
    <a:srgbClr val="AFCA0B"/>
    <a:srgbClr val="F7A600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BCD79-0BFA-29BA-7894-B43E9B5749DA}" v="26" dt="2024-04-18T09:42:47.611"/>
    <p1510:client id="{64DCBA57-F6CA-92D4-EA66-F3972ECA256D}" v="17" dt="2024-04-17T16:06:41.749"/>
  </p1510:revLst>
</p1510:revInfo>
</file>

<file path=ppt/tableStyles.xml><?xml version="1.0" encoding="utf-8"?>
<a:tblStyleLst xmlns:a="http://schemas.openxmlformats.org/drawingml/2006/main" def="{53AFE726-9256-4172-ACE4-5028580416EC}">
  <a:tblStyle styleId="{53AFE726-9256-4172-ACE4-5028580416EC}" styleName="Table_0">
    <a:wholeTbl>
      <a:tcTxStyle b="off" i="off">
        <a:font>
          <a:latin typeface="HelveticaNeueLT Std Lt"/>
          <a:ea typeface="HelveticaNeueLT Std Lt"/>
          <a:cs typeface="HelveticaNeueLT Std L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6EC"/>
          </a:solidFill>
        </a:fill>
      </a:tcStyle>
    </a:wholeTbl>
    <a:band1H>
      <a:tcTxStyle/>
      <a:tcStyle>
        <a:tcBdr/>
        <a:fill>
          <a:solidFill>
            <a:srgbClr val="F5CA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A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HelveticaNeueLT Std Lt"/>
          <a:ea typeface="HelveticaNeueLT Std Lt"/>
          <a:cs typeface="HelveticaNeueLT Std L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HelveticaNeueLT Std Lt"/>
          <a:ea typeface="HelveticaNeueLT Std Lt"/>
          <a:cs typeface="HelveticaNeueLT Std L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HelveticaNeueLT Std Lt"/>
          <a:ea typeface="HelveticaNeueLT Std Lt"/>
          <a:cs typeface="HelveticaNeueLT Std L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NeueLT Std Lt"/>
          <a:ea typeface="HelveticaNeueLT Std Lt"/>
          <a:cs typeface="HelveticaNeueLT Std L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9917B8-FC67-792F-5799-CD5A24D5A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D0E889-487A-BE84-1DE9-63665AB3F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BF1F-1456-44DF-B6DC-F40953E9A3F4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925F4E-B5D8-5AC9-B8C5-8F634736BF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2F34CA-6F93-BFB2-9909-2F899D113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8D73-BA94-45D5-9F04-3E6D59308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40257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2a8e7d2f1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a2a8e7d2f1_1_49:notes"/>
          <p:cNvSpPr txBox="1">
            <a:spLocks noGrp="1"/>
          </p:cNvSpPr>
          <p:nvPr>
            <p:ph type="body" idx="1"/>
          </p:nvPr>
        </p:nvSpPr>
        <p:spPr>
          <a:xfrm>
            <a:off x="685801" y="4343407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a2a8e7d2f1_1_49:notes"/>
          <p:cNvSpPr txBox="1">
            <a:spLocks noGrp="1"/>
          </p:cNvSpPr>
          <p:nvPr>
            <p:ph type="sldNum" idx="12"/>
          </p:nvPr>
        </p:nvSpPr>
        <p:spPr>
          <a:xfrm>
            <a:off x="3884616" y="8685226"/>
            <a:ext cx="29718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3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0.4 ETP * 3 partenaires</a:t>
            </a:r>
            <a:endParaRPr lang="fr-FR"/>
          </a:p>
          <a:p>
            <a:r>
              <a:rPr lang="fr-FR" i="1"/>
              <a:t>+ 0.3 ETP Gestion de projet (0.1 coordination + 0.2 administratif)</a:t>
            </a:r>
            <a:endParaRPr lang="en-US"/>
          </a:p>
          <a:p>
            <a:r>
              <a:rPr lang="fr-FR" i="1"/>
              <a:t>+ 0.1 ETP Communication</a:t>
            </a:r>
            <a:endParaRPr lang="en-US"/>
          </a:p>
          <a:p>
            <a:pPr marL="158750" indent="0">
              <a:buNone/>
            </a:pPr>
            <a:r>
              <a:rPr lang="fr-FR" i="1"/>
              <a:t>= 1.6 ETP, 336 jours travaillés, implication de 2 pers côté ACTA, au moins 2 côté CIRAD et 3 côté CDA France.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48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/>
              <a:t>2.1 cartographie actualisée des acteurs des RITA dans les territoires, </a:t>
            </a:r>
            <a:br>
              <a:rPr lang="fr-FR"/>
            </a:br>
            <a:r>
              <a:rPr lang="fr-FR"/>
              <a:t>2.2 parcours d'accueil des nouveaux animateurs territoriaux, </a:t>
            </a:r>
            <a:endParaRPr lang="en-US"/>
          </a:p>
          <a:p>
            <a:pPr>
              <a:buNone/>
            </a:pPr>
            <a:r>
              <a:rPr lang="fr-FR"/>
              <a:t>2.5 inventaire des réseaux </a:t>
            </a:r>
            <a:r>
              <a:rPr lang="fr-FR" err="1"/>
              <a:t>complémentnaires</a:t>
            </a:r>
            <a:r>
              <a:rPr lang="fr-FR"/>
              <a:t> et plan d'interaction</a:t>
            </a:r>
            <a:br>
              <a:rPr lang="fr-FR"/>
            </a:br>
            <a:r>
              <a:rPr lang="fr-FR"/>
              <a:t>2.7 plan de communication en particulier les RS, CP</a:t>
            </a:r>
            <a:endParaRPr lang="en-US"/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87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DACD6F4A-94E3-8361-BEB3-126D2671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2a8e7d2f1_1_49:notes">
            <a:extLst>
              <a:ext uri="{FF2B5EF4-FFF2-40B4-BE49-F238E27FC236}">
                <a16:creationId xmlns:a16="http://schemas.microsoft.com/office/drawing/2014/main" id="{52D3B01E-A297-331A-4F6C-3BAD9B4D8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a2a8e7d2f1_1_49:notes">
            <a:extLst>
              <a:ext uri="{FF2B5EF4-FFF2-40B4-BE49-F238E27FC236}">
                <a16:creationId xmlns:a16="http://schemas.microsoft.com/office/drawing/2014/main" id="{8CB5BB16-0159-41CC-E025-DA2DAC7C1C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1" y="4343407"/>
            <a:ext cx="5486400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a2a8e7d2f1_1_49:notes">
            <a:extLst>
              <a:ext uri="{FF2B5EF4-FFF2-40B4-BE49-F238E27FC236}">
                <a16:creationId xmlns:a16="http://schemas.microsoft.com/office/drawing/2014/main" id="{DE1841C0-5FF8-AA1B-2F8C-F7501B17D9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6" y="8685226"/>
            <a:ext cx="29718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93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5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2 niveaux puces">
  <p:cSld name="1 colonne 2 niveaux puce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1020337" y="1446871"/>
            <a:ext cx="7439960" cy="336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698058" y="277177"/>
            <a:ext cx="5835750" cy="88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  <a:defRPr sz="28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+image">
  <p:cSld name="Texte+imag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20337" y="1455234"/>
            <a:ext cx="3732628" cy="335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4879574" y="1455484"/>
            <a:ext cx="3610503" cy="3354328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827511" y="209716"/>
            <a:ext cx="5850905" cy="87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75" name="Google Shape;75;p17" descr="Une image contenant texte, clipart&#10;&#10;Description générée automatiquement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77" y="209716"/>
            <a:ext cx="1203253" cy="65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 – textes à puces">
  <p:cSld name="2 colonnes – textes à puce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978520" y="1421780"/>
            <a:ext cx="3660387" cy="33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4835478" y="1421780"/>
            <a:ext cx="3639933" cy="33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752372" y="209716"/>
            <a:ext cx="5892722" cy="87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80" name="Google Shape;80;p18" descr="Une image contenant texte, clipart&#10;&#10;Description générée automatiquement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77" y="209716"/>
            <a:ext cx="1203253" cy="65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– texte simple">
  <p:cSld name="1 colonne – texte simp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078880" y="1480325"/>
            <a:ext cx="7381182" cy="332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650727" y="260763"/>
            <a:ext cx="5842546" cy="91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84" name="Google Shape;84;p19" descr="Une image contenant texte, clipart&#10;&#10;Description générée automatiquement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77" y="209716"/>
            <a:ext cx="1203253" cy="65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au">
  <p:cSld name="tablea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316" y="1423742"/>
            <a:ext cx="6774365" cy="338411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1667316" y="244072"/>
            <a:ext cx="5917817" cy="9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88" name="Google Shape;88;p20" descr="Une image contenant texte, clipart&#10;&#10;Description générée automatiquemen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58" y="196776"/>
            <a:ext cx="1203254" cy="65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uverture avec photo">
  <p:cSld name="3_couverture avec pho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987424" y="4538920"/>
            <a:ext cx="2365376" cy="22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wentieth Century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92771" y="4107408"/>
            <a:ext cx="2365376" cy="22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wentieth Century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8" name="Google Shape;58;p14" descr="Une image contenant texte, clipart&#10;&#10;Description générée automatiquement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77" y="209716"/>
            <a:ext cx="1203253" cy="65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Une image contenant texte, clipart&#10;&#10;Description générée automatiquement"/>
          <p:cNvPicPr preferRelativeResize="0"/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328975">
            <a:off x="2414188" y="1944445"/>
            <a:ext cx="6372000" cy="218528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992380" y="2007048"/>
            <a:ext cx="7373410" cy="10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wentieth Century"/>
              <a:buNone/>
              <a:defRPr sz="2700" b="1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3"/>
          </p:nvPr>
        </p:nvSpPr>
        <p:spPr>
          <a:xfrm>
            <a:off x="990803" y="3037088"/>
            <a:ext cx="6035817" cy="22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wentieth Century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63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1BC0-3918-4E25-87F6-16D43E86E5BA}" type="datetimeFigureOut">
              <a:rPr lang="fr-FR" smtClean="0"/>
              <a:t>22/05/2024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C3AF-833C-48D1-A84C-0A683DBDE7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8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 descr="Une image contenant texte, clipart&#10;&#10;Description générée automatiquement"/>
          <p:cNvPicPr preferRelativeResize="0">
            <a:picLocks noChangeAspect="1"/>
          </p:cNvPicPr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87" y="276302"/>
            <a:ext cx="936613" cy="5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>
            <a:picLocks noChangeAspect="1"/>
          </p:cNvPicPr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146" y="4725086"/>
            <a:ext cx="62986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>
            <a:picLocks noChangeAspect="1"/>
          </p:cNvPicPr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690" y="4725086"/>
            <a:ext cx="68845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A373D350-4AAC-4375-D1F3-C783FACE5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308" y="4716370"/>
            <a:ext cx="989127" cy="360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64BABB-D5B8-5A36-97B9-BE2DEF7D865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9442" y="4669194"/>
            <a:ext cx="2365376" cy="226219"/>
          </a:xfrm>
        </p:spPr>
        <p:txBody>
          <a:bodyPr anchor="ctr"/>
          <a:lstStyle/>
          <a:p>
            <a:pPr marL="39370" indent="-39370"/>
            <a:endParaRPr lang="fr-FR" sz="1000" dirty="0">
              <a:solidFill>
                <a:srgbClr val="808080"/>
              </a:solidFill>
              <a:latin typeface="Verdana"/>
              <a:ea typeface="Verdana"/>
            </a:endParaRPr>
          </a:p>
          <a:p>
            <a:pPr marL="39370" indent="-39370"/>
            <a:r>
              <a:rPr lang="fr-FR" sz="1000" i="1" dirty="0">
                <a:latin typeface="Verdana"/>
                <a:ea typeface="Verdana"/>
              </a:rPr>
              <a:t>Jeudi 23 mai 2024</a:t>
            </a:r>
            <a:endParaRPr lang="fr-FR"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557136" y="1350608"/>
            <a:ext cx="5718098" cy="10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1428"/>
              </a:lnSpc>
              <a:buClr>
                <a:srgbClr val="164194"/>
              </a:buClr>
              <a:buSzPts val="2100"/>
            </a:pPr>
            <a:r>
              <a:rPr lang="en" sz="1800" i="0" u="none" strike="noStrike" cap="none" dirty="0">
                <a:solidFill>
                  <a:srgbClr val="164194"/>
                </a:solidFill>
                <a:cs typeface="Twentieth Century"/>
                <a:sym typeface="Twentieth Century"/>
              </a:rPr>
              <a:t>Plan d’action RITA 3​</a:t>
            </a:r>
            <a:br>
              <a:rPr lang="en" sz="1800" b="0" i="0" u="none" strike="noStrike" cap="none" dirty="0">
                <a:solidFill>
                  <a:srgbClr val="164194"/>
                </a:solidFill>
                <a:cs typeface="Twentieth Century"/>
                <a:sym typeface="Twentieth Century"/>
              </a:rPr>
            </a:br>
            <a:r>
              <a:rPr lang="fr-FR" sz="1800" b="0" i="1" u="none" strike="noStrike" cap="none" dirty="0">
                <a:solidFill>
                  <a:srgbClr val="164194"/>
                </a:solidFill>
                <a:cs typeface="Twentieth Century"/>
                <a:sym typeface="Twentieth Century"/>
              </a:rPr>
              <a:t>Renouveler les réseaux d'innovation et de transfert agricole dans les outre-mer​</a:t>
            </a:r>
            <a:br>
              <a:rPr lang="fr-FR" sz="1800" b="0" i="1" u="none" strike="noStrike" cap="none" dirty="0">
                <a:solidFill>
                  <a:schemeClr val="dk1"/>
                </a:solidFill>
                <a:cs typeface="Twentieth Century"/>
                <a:sym typeface="Twentieth Century"/>
              </a:rPr>
            </a:br>
            <a:endParaRPr sz="2000" b="0" i="0" u="none" strike="noStrike" cap="none" dirty="0">
              <a:solidFill>
                <a:schemeClr val="dk1"/>
              </a:solidFill>
              <a:cs typeface="Helvetica Neue"/>
              <a:sym typeface="Helvetica Neue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377844-74C9-C77A-4E3D-233D5DA684E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13387" y="2974154"/>
            <a:ext cx="6035817" cy="716076"/>
          </a:xfrm>
        </p:spPr>
        <p:txBody>
          <a:bodyPr/>
          <a:lstStyle/>
          <a:p>
            <a:pPr marL="0" indent="0">
              <a:lnSpc>
                <a:spcPct val="77272"/>
              </a:lnSpc>
              <a:spcBef>
                <a:spcPts val="0"/>
              </a:spcBef>
              <a:buClr>
                <a:srgbClr val="164194"/>
              </a:buClr>
              <a:buSzPts val="3300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6" name="Google Shape;106;p23"/>
          <p:cNvSpPr txBox="1"/>
          <p:nvPr/>
        </p:nvSpPr>
        <p:spPr>
          <a:xfrm>
            <a:off x="1550806" y="613028"/>
            <a:ext cx="6046619" cy="32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p23" descr="data:image/png;base64,%20iVBORw0KGgoAAAANSUhEUgAAAG8AAABwCAYAAAAQRS4uAAAAAXNSR0IArs4c6QAAAARnQU1BAACxjwv8YQUAAAAJcEhZcwAADsMAAA7DAcdvqGQAACHhSURBVHhe7V0HeFTV1l0zyUx6JQkkEAgQpIqAgBRBKSpNkaKgCCjq81efiuX5ULGDBayoVIGHBQQV6b33DgkpEFIhIYSEhPQ++dc+c0dCTQIMEp2Vb77M3H7POnvvtc8591ydyWRaCxuqJXRlhPbdhmoGvfbfhmoIG3nVGDbyqjFs5FVj2MirxrCRV41hI68aw0ZeNYaNvGoMG3nVGLbmsWtESWkJDqfFYf6xTUjLP4tPOj0NHxdPba11YSPvasFi234yDNPDV2FFwl6k5Z2BXm+P2d1fwYjm92kbWRc28qqIgpIi7EwOx6SQRVh7IgS5xbkMPvYsSUYgrhvVvDdm9nxF29q6sJFXBWxJDMF3h5dhcdxOFJIo6O3MpFlQWow7ajbB0n7vw9fFS1toPdjIqwQOpUThi5CFWBS7C9mFOYC9kUt15pXlwaJ04bo1D4xHp4Dm2kLrwaY2r4CT2akYu3M27ls6Fj9Grkd2SSGJc+CaSxAn0OmQW5SHY5lJ2gLrwkbeJZBTlIv/ha/EXX+8jvF75+F0QZbZ2sq7yMuiDOFUnzcCNvIuwAG6yMErx+PJDV8jOjMZsDOQNMa2yoLb7jgVCZPJpC2wHmzkaTiTn4kx22eiy8L/YHX0NhZ+CWAqpYKkqyzOV0oSzOnEsq4Ius4TuenIlNhoZdgEC29/VfwezAhbiVMFGWjr1xh13f1gTxepZ2wrgQnFJC2eVhh6JgFhGceRWZDNHRn37JgiXIgyE7wcXLBz0Odo7F1PW2gd/KPJy6G4OJAcifSiHDSrUR8Brj5wNjhCf4nYVlpWSjFSgDOMf2vi92L20fXYd/oYSsUSy2/P4nTUG7D8/nfRPbCNttA6+MeSV0qXmJpzBu6ObnA2OmlLK49sipppocvw0f4FyOB3lfMplNEmdZhx1/N4skUfbZl18I+NeWJdteger4Y4gZvRBa+1HYJZPUfDx8lduUszdChjsh51A9KFfxR5WQVp2HR0Ds7kJFJXXCZXqyIebNgFH7Yfrtzln+D3s4V52g/r4R9D3smzUZi/722siZyGxSETkZ6bqK25dgxv2hPdA1pqapRgvSg0FZu/WxF/+5hXxr+wpA1YGT6ZKjEF9noj1WMRGvi0xuDWb8HTuZa2JZCSGY3YtAPcLhXFTA30dnq6VXfU8WiKIG5vsJPWlUtjJtXqU5smsUTJHN3m/UEd8Guft+GgmtKsg781eaWs/TtiFmBj1BwSVgj9n6KCqZupEMG+bTHwtjFwdajBbWbhwPHVyC5MU8pSRIcFTgZXbtsO/W59GW6ONbSl5yPkdBT6LH8fJymCGPRwd51WWNz3PbgzbbAW/rZuM78oG8sOT8Lao9MVUeWJExj0Dog5vR8LD32EhQfHY3PUz0wd0mFHmW+0c1RWZvkI8aEn12NL9E/a3hejqXcQaruQWE24FJtMMP0pYqyDvyV5mfkpmL//feyJX8xfTLYv07xlb2dE3JkQErMBdnaGy26nozK10xnoUvezUmRpS8+HXq+Do86StOtIXgk/pdpv6+BvR15SxlH8tOcNRJ3eRULsznN/l4KeBS7WJpD4KFHkUh9ZW1hSgIISaV25GNIa41DOugtJXpE0sVkRfyvyYlL3Y8EBxp3MY3R3xgqJEwgxJaYiEpMnAoBECpmX+hhoffZXaHA2E6xA0WKi1cnHmvjbCBZRlMvDv0E2czmLJV0JEo+k8dnJ6IZAr6bwdauPGs4BcDF6koLytPMbXSL9onKz9T1bUkE6a+vOwURxdN8fb2BdUqgir6lXXay4/wMEefhrW1x/VHvyykjCwRMrsCpiqopHMgioIpjKSJrBDW3q9MFtde6Bt0sAHKgoL4sSE4oiI1EQHgqXvn1h5+aurTiHC8lr7BWIFf0+QAPPAG2L649q7za3Rc9TqjKvOLtSxEn64ONSFw+3eRe9WjwPf89bLktcWWkpcvbsQNIrLyLuocE49dkXKD5xXFt7JeiYbpSBjlP7bR1UW/JKaT0bjv4P647OVDHLrhIdpibmX+6OfhjY6g0E+7XXll4aRUknkPz220h65t/IXrwCZcUkIi8PxQlx2hZXghb/rOzTqiV54unXRkxnYj2b5WNSUr6y6Br8CAK9Lz84SGwlc9liJA5/HFk/zQOycqBzcICOca8svxClqWfNG1YAOxatXRWu62pQ7cgTK1sTMQ3bY36hcxKBXrlbKKU48XMNQlP/LtqSi2HKy8HpCRNx6r9jURR/HDpHR7JwzqJFyFQ275Yrq4zavRZUK/LE7a0On4KtMfNoCSyeKvQMyL5B3i3h4VRTW3I+ik6exMlXX8XZKVOZpBVBZ3+p+Ek/qK+EL+Qmdna0PF6jNVFtyCspLcaa8KnYFb+QwqTyFmeGOX/zcPbTfp+PgugoJJO47BVroTMYWSqXPrbOaA+9x8VpwsUog71K/iuOw9eCakGeJMarIyZjWyxdJa2tqu5IbEX2c7C/uOO14EgEkke/grwdu6FnbOPJUFZSoj4MrtpWBJfrXd1gqFVHW3BlGO3sYayE+r0W3PTkSSK97sh07Ir7TaUCVbM4M4RqETnFtN7yEIs79cZbKDgcSTdsh7IiuksXFzi2bgmnNi0lXWOMMwc52V/v7AR7P1/1uyIY9QYY/smWV8a/DUdnmcUJC+LqBYBOxbzsojPabxIXF4PkV15F/p79avyQMbgePJ95EoE/zkTdBQsQOHcuPJ56nMGLK4VAIc/LC3Z+l46Z56MMhn90zGNh7YxZgG0x881u71ovlQdJzUpAUVkhSlJSaHFvojD8CJw7tYffhPGoM3sWanGZU8vW0FNh6o0O8KU79f7XkyjTsRoxYTcG1oGdyxVaYsrB3eAEh0o0010Lblry9iYsobucpZLxquRxl4N0+RzPCMPJ1HBkLV4MQ0AtBMychsB5c+H90FAY69TVtjwHvdEI35dHw+v/ngRNCS7d79bWVAwvR3cYrdiLLrgpyQtNXKPGmqhO1KoMNb8CxOUWFOdgb9wfcO3XFwETv4T73d2hr6CAdYyzvs+/BL+3xsD5jo7a0gpAKzdcp+u+Em468o6c2oalYZOQX5JD4q7v5elYoIdTt+BA8W6aYuXjp57Jeo1RT8FUyxdn8y/dGXseqHR8rDj8wYKbirzEs5FYdvgrWki26ju7HhDRU2IqVg3SMryhhktdHDu1A1H8nJcKVAB5luHN7d9jX0qktuR8/JnC8Jg6pgkNPazXm2DBTUNeanY8Fh74CBn5KdfFVUpXkTSlifXW9WqOrsHD8ETHz/Bclxl4tO1HqO/TWuWPJ7NSEJeRpCYGuBDS53cyJxU/R65D7yVjMTVsBRVrntpWnsOzfPKK85FTmI8Sre1M0oT6HudGpVkLN0V/Xk5BOhbsfw+xZw6plpBrgaQE8nE2eqCRb3u0rN0TgSTPxeHSMzSk553FstidWBy3G05GJ7jIswoskiIScSY/G7FZyYjIOKHaRu3sDWjqURs+FCOmi4qtDIfTE5BRmANPBzdsHzQRzWoEaeusg7+cvIKiHCwJ/QwhSetUT/XVQG5ACBNr83Gtg8Y1O6Ft3X7wdQ1S7qwiyFC/nyLX4rWtM5CWl854KBJfKxaJuyrZ1o4j41IuV2Sq4pWpUWSHhn4LHyfrTunxl5InYzzWRExVzV5mi6taEi7xTFkE3ayPaz20DuyFZv5dGNcq14R1ITYeP4DRW6chNC1We+78KsB7auPTALsfnsTKaN3msb+UvB2xv2JV+He8Ci3YVxJCmhAvsbGudwvcRtd4a+3ucDS4aVtcPeLPJmPUhi+wUYYzXI0LLy3GU83uxYyer2kLrIe/TLAcTdmBjUelM/X84T5XgkWE6Fjdgmq0wqBWb2BYu4/QLqj/dSFOEOTpjx/veR0DGzCnk7bQq6jbLX0bat+si7/E8k5lRuOXfW8jLTeR7rLiJiSLe5TRy8E+bdGmbm/c4tfxqmNkZZBZkIOXtkzGD1EbVfUS71AxuCWLc3nfd9G7fgdtmfVww8mTHO7nvWPV6GN56ONKEEuT5jEZmi5jTtpRhDTkf3srtxlaICnAmztm4+vDS/hLCKzAUfF6/SlS1vYfj+aMe9bGDSVPrGdF2NfYGbdQWdHlYLE0GR8Z7Hs72tXrjwY+bSplpdcbJbyOd3bOwWcHf4fqULqSBZYWoVdQe/zWayxcrvKhzarghsa8g8eXY//xlZd1d5aYJq0rLfzvwpDb38PD/DTyu+MvIU5gT9HyXocRePP2IbwuEqf1710OjTz8bwhxghtmeUkZEfhp9xjkFGde1IJitrQiOBnc0ciH7rF+f9Sr0fK6NZFdD0gxTdw3H+/t/Rn5tMaLXCjXywwSP/Z8GUMb99AWWhc3hLy8okz8svcdxEicK2d15tYQcY9uaMrE+vZ6/agib7suzWPWgExC8O2hRXhz1xzk0UWem0SAoNeo5eyF/Q99jQC3yvW2XytuCHlrIqZgS/S8P5u+5JTSUCwPKjbybYeODQajlvstamBRdcCssBV4fccsnJGJciwElpagT1A7LH9gnPn3DYDVSyvhzCHVsSrNVEKYfFwcPNCpwUN4jDnawNZvIcCzSbUhTiBzak696wX4OXuac0EBLe9ByQ1vIKxqeYXFuZi37x3VR2ewc0Rtz8bMz9qhVWBveDkHkNDqQ9ilsPn4ITy9aRKOZZxQ82uuH/AJbq1h/RTBAquSdzw9DL/tHwc/jyA0r9UVjWt1grPxxsy/fKMQnhqHF7dOQQM3P0zpPtrq7ZnlYVXy5FnuwpJc1XR1oxLrvwK5RfmqZ8LdoXKDk64XbohgscE6qN5B5x8OG3nVGDbyqjFs5FVj3DSCJSUvA3OPrMPi2J3qCZuHgrtg6C3d4EYFN+PwUsRnpuC52/qjttb0dDT9OL4LXYw+dduhV4NzfWer43ZjafwuPN+yP5qWGwA0ncdIyDqNF1oNQC0Xb22pdFEV4ouDvzLJBsa0fxQruf+aE/tZMjpZBHvW71Y+DdErqB2Tci9sTgzBHzHbUaY6F6T/TsfcLgh96t8Bf5cavK4EzI5YbW7/1CCj0LyMrnimRV81IesmHmN2xCo1sKm5V1305rHvDbwd3s4e2h6Vg917hPb9L0NWYS5GrPkU34Yshj/JyWeBTju8TM3VPLBhZ7y9+wfMP7YZgxp1RW3evOBAagxeWP8V6rnXQo+65hllZSjfqPWf4/fIdUxPnHAvC8WCsTt/wOywpSS0Ptr4NdKWAluSQvH4hq+QkH0aL7bqj++575f75yMsIxGRrCD70mIw/8hGxGWdwqDgO7E4bhfe5/WEpMdzfQIOnonFr1FbEJoWhwcadkDkmRN4aetU7E45iqM8RkhaLA6mRiMpNw0DGnTCfi4fsOIDHM9JQzPvuth+KlIR2dwrELeVu67K4KZwm+tOHMAKWtx/2w7BpgETsG7ApxjderCyxmwSa5CppZgn6sv1panR1HZGlH+A8eDpY4jMPAnQWlcnhZw3SbdKnrntjPBVytrMKMPMyNUoKymCgceXo8uQDCP3n9PzNcSOmIMjj87Ag8GdsCh+N6JIhr3ODvb2RnzbaRRiR/6A6OGzMK7jCKzl+pVx+9T1iM0Nb9wN8VwfOex7HBs+G5sHfo76HgGYGr5CDSuUF2cs6vsu9g75BsvvH4d7ablVxU1BXgRrMAwOGNq4u5ri0N3BBeM7PYGlD3wAN0dX5XYu7AO94KfCgujNcNDb4+km9+AEXeTGE4e0NRp09rSEGKxK2Kt+7k2JwoZEbnNBq4hUEi9HN3Ud/q41UMvJSy0zaM+ny7m9eF0eJFmG990Z0EItN1cW6eACXGj5bty/Jl20fHycPWGv1yO3uEA1zOeVFKrmQX+u60O3X96VVxY3BXnxZ5PgSOtSnZ0aZKJuB637SKwsuzgPL2+eiv5L3sGDS97FWztmq1K07JGen4lNSYfRxLMO3mbscrA3YNVxxi4NMolbc+9A+Dq5Y9aRtSiitS2guysqLUV73+A/RzvLueRlT2O2f49+S95El19fxveMxf9qei+CeWypSCUs/JXHD2JOxBpMOvg7Xtg8BZ4ksUOtJup6DKxAS+L2qOu8f/Hb6LfoLSyN3kbvYYehjcxPGvVaOhYdF7yEp9Z9jmWxO+gNitTyquCmIK+iCdYUp6zOOcX5jI85rOHZapi5quIafYdoUXtoSUMZFwM9/NHFvxnJ24dExjJBKQu9Jmv/E7TuTSdC8MvR9fj56Do8RlEUxLgppPwJHpe2zo9eTQAn61LyzirCxQJF4s0h8c9s/AYvbfoOyXTv07u9xJgVrKZqlB6UwtISdZ3m683hbzM5w5r2wE90yf3qtaf1FeDHoxvwwNJ38fG+uWp9VXBTkFfH1U8V7vlDAIUZxQ5KTWVwNThj0l3/h7UDP8W6QRPwUecnz9tmWexulngpFsZsw4jVH6th6gmZp7Dn1BG1XlDKgn2kSTfVlTNm9xzIjBKPkUzzfCnm4whR8lzdhx2GY8UDH2LTwAkYe/sQ/EbBdIAxVR7ytCc5X3UaidBHJ6NjnduUpbWreYvaX5xmUWkx+tdviw2DJmLFg+OxasDHjJtd1XrxJg8zHv5w7+vYNuhLbB04ES186mMGrTgxK0VtU1ncFOTJyyOKKUx2U3lZ8GPkWjVyK58xQixPaHViHLEX98rCErcqS6WWFzB+iKDwcHKjqEjC1qQwZObnMEYZMTdqkzqeVAyZUirQrSZGsvYnUxXeR3l+Owtd5sYsD7Eus8vW8TxO8JNh66wYYoVCj1xPTcr6W6gQn6f8P5WXjslMRQTm6lfGdIcCiG7SxeisPpbehm2Mw7uTw5WwcXNwRkufBgh09aUrLlGN21XBjeu/uAK61W6JRsyVRm+bgXDKc4k5syJWqvzqvfaPKauU0WTlU1JZBlOxipNrEvYhKTsVEzqPwuOMTeKGZSKAV3i8FXSdJzNTWZ4yyloKX4dhjXogm+QObdJdxSEZ3iAfix0XFOWqV9PUcvKguyvFztNHEMzrk3h6kCmBHEe8geBBpjKdwpZjJnO7J5r34vVQjfIcv1M9xzE3VdfOT02KnldaD8J/eNzQjHj0Yn7aoWZjNTJ7ZfwePNHsPtSr4mNhN0We50Hl1t6vMU4xr/sjdjuiziaqQvmy67Pwc/FC6Olo9Xy3LKvBAhWIQJGncrqT+JPcT6xhNBNwf+aBovRUbefCaB5LCj2frszb0Rn31GuLmlSQ9zAHlG3FTYalxsKJljaY8TKWqUZaQRaPJyKpgFZZjO51WtGNjkSTGvVwPDNZpTB9gtqjvmdtZWE+ji4IPROPIBcfWrYvjokAs3dALmNaPmOdKEtRmpLIy8sRpaLsOX0Ui+N3KgscxQr3QceRcFKvd6s8bqouIcm/TpMUO72OqtBTFYxA9ZfxhoUQywwL8n4fGRQr28jjVjJs0NXoYvFbCjLmUvaVGCbxTuxKhuVdOLze0h8nL7oQYaHeSmkBN3WV82qDosQrFJIMJ7pty/VJBcguyFVDORyZ8uTzeBcWqrh3qVQqD6Q1nynIVKS6cZk8v341M0fY+vOqMW64YJG6UkgLkxhWHubUtupQx2MNvtT0wRfXS/Pva6+vV9i/wkNf67nPoULLO5J+AhMP/qbMXtSaKJyG7v4YRsktyk1ijwThV9sMQjOqxuScNHywZy6a16iL51o+oJJeC3YnRzCvWa/aCcW/92AsGUapLsMHQinDv49cg1zGJnGDOrqiQJcaqnG6KWONNJN9cWgh/J298a9b+6rjbU0MxRzmaid5TmnpGFC/Ax5s1AVpvCZ542QX/xYYxN8CcW2zw1cjhjFN4os0x62i8pM4eYuX+Xm+cMatr0IW0d2a1OxFojrlezFdaiPmgr0YL6eHrcCoZveig39ztY+kBR/unYsaDm74d8v7mZzvwrKEvco1m0iUkfbRiopyGMWR3Ke0c34TspQuVib2MRe9NBDU472+1XYo3a6o6MqhQstLyknFrEO/YzkvSqT8usRDeGPnbDy86iOkMXHNY7I8izecyAIU/BG9HVO5/Tje0Nn8czOhC3GDV4zDj0fWI51ERLBSPL/pW7zIJLeMyi2ehE4PXco8bYc6z/bkSHx26A8MXjWOFShB3eD8qI1YQWUpkDcnD1w5DgujdyCLMWYTVdvDqz/BNB5DnhufFbYSW5PD1LYCqaPrqDz/J22ZPNaOk6GYcngJEnPN1y3IYtzaxfPu5PnnH9vCYy3ByuN7sZPXHpaWoCrdDN7r0Yxzs92WkNj5rEDSSiKqchfTgNkhS7CJFWsXc8zVJw7i31um4qXNk+kdStV9zmb5rKDC3Mlz7eCxt58Mx6G0aBXXq4IKyVOWQ6X3GWV4xLBpCBnyHV6n5N2VFI4fmFga9UYMa9Yb7fyYpLKAREHJU6XphXlYwxu34JuQxUhlkP7hnlex86GvsG/It3il1UAGfiMKTIUqYOup+N5tN5TnmY6wR6dgTo9XEJEWi0XR25TEkPUOmkj4hoUo7YQr738f2x76Euv7f4zedVqrd+KJldnRsi+cuE3HfY1cLlYheZc9v5ef0LRDQDPsH/oNjjw6FU806QFHCpWZ3V5A1PAZ+KXPG/CmdUljuORvFijxw2V6Hlu+l/E+XOkdVj/wAcIemYJwfobdchfmMd/cdSoCDqIo+fmyy9OIZHmGPjKZ/6fi977vwqWK039USJ4FMsOBXKo7Zf0jje+GGxVSRGYS/NxqYDJvUBpy96YcQQjzoMeb9EQTJrDzY7arfaV5KDr7FJrRffRvaHZjzlRln3V9hvu+RBfqaFaDLAdLe6b0JMgx5Pnws4XZdEDiYqR46MqoCHekHEUjT3+08DWPk2zkHYi5fd7Ea3Q9gquJLBIajHJ+kmOvESTXYS4mXpzUoIrAE0vu6cJ7EmXpwkS8gYe/UrHiERTZ3Eh6JyS/EcUq5zSXb9VQafLKCwpv+m4XWkw+hYJACBWspUuVNxu/3W4Y87ZGyt0cPZOgmqGK6F4MmhwWmfw9XZK4yRmhy3A6T14DI3NoAovpNsft/gHv756D5+hWDbzEuwJba1Kd18CNRMpLHDKaWBTlWFKpAnE1xF0M81GqeiypAJIffnpgPj7gPfx323RMi1iFW30aoo2vpTVHr+Le42s/x4g1EzFyzQQcZ25YVVSavPIw1x5zDbIgnwnpIsa7zkxCG1AADGzYURG5ixZipuXc1hIrP6fff3P3j3hm0ySEMaapmsjtpHPyu8Mr8CFFz24mst92fY5Cof15TVhSkczHMh+3sjBf9/XFhUcU8ky0snnHtuLbkGWYQOHkK+63x2g1qrpE4hp3imXs20dPtY/3uP901J+GUBVUmjy5KAukZkmrucXFCcJS47CXijGnOA/Pr/8Kv0VtUUJkYcxWJtMFtCDGH429Bp61sWXwl3in7SOqzdCNLkZWyeeN2werGDCiyT08qR4tqDRVgWjKTDYSVybDE0p49WXlrssCszWak/LykKeSzLMHntun6oTymOUOq8Q6P/Jf/iTeSuxa2fc9bB38GfypzF0MzmjhXW5OFm77dZdnEPbYDEQ89j3/f4/GV/EkbaXJsyghmXB07fEDyKAcr+d67lEmGaYghVpAwjbQenadiVVNRZuopLIKclDX1Uc1e+1IOqxa4UXay2/oDGrSGXOJlPG7u+obe7JZL8YBO2Whcm5LyiEF5ECym3sGIi47BfHSc06k5WXghQ2TMJNWK/HXhaJArD41N0OtlyYrabD2l05RS+crTymtMALL62NEiV4OMg5Fzi2duZaJV3cxNCTnZCDAxVuJESFRXLwfpb80uD9/ax8lVH6K2qC2t8DSCG2eP+bK570cKmyYNjsoE74+RNmcsF+Z+67kIwhmEH6kcTe1TTpj2PKEPaqdcfn9H8BOK5x1lPX3LX4TfzCOPduiD5bG7aR/n4hBzN1ispLwO61zWNNuCKYlHkmPo6Wee/NV59ot8GDQHfiJeeGq+L24s/atXF+q8i7Bi60exNBV4zFk1ccUQZ2VRN/A7d7p+Lhq/xS1OH7PPDzMdKIz95VZjk4xLRh3xwi1vyT1JXT1H+75GXMiVqscVqR+fTc/fHTnU4oEaYAuX6hNScZgnuvnI+vo5orVdS+I2kzPIMMezA9USgWQCmF5IcajXD6LqvyLgwsxqOGdZnXLbSYdWoQlsbuUpYorDeJ53+8wAg5VyPMqbJhOIzF7TkerPCsp94y6wV5122ICb7CFZuoHUo4x7zqMkU17ok3NxmqZwJ2+XvIaadx9nslwC958aHo81jL3kUT6WdbK9zuMVG1+KTy2NAj0oNxv7mN2MfXcaqqhCi606DtqNVHxIZjJcs+6bdDQMwCNPAIYF6OwnjmfuL832g7BaKYxBlaeDv7N4MHzb2eutelkmEqiP+k0Co8wWRYVGJ2RiKR85qmMNSdptSn8Lp2q4kgHB3dVT/5kMB99oEEn1NE8jBy3KyuoNDJLvruHYaIJ4/sXnZ/GffXNL9mIYKKfVZSresylTVS8QGlpKSJ5380ZAqQbaD/TH+n5OEmhJueV/4IBDTuZ1W4lcV3aNi0HuHz0kC3Ma+V0GawQ0h/nSBdkwbktLoblEsvHXQvEpcpL56X14lJP6IjQEbftyUIU0qqKy12XCIwCxnIveVPzFe68PNSxrnSjVYStYboaw0ZeFWFS0/aLWKFulXcwUHWLJan3MWgo4zKZc1NsTab4l+/SOSyvtBEFbcrLow+mXuY+pqJCNX+1TpvXuiqwkVcVMN6nfv01crftgL1/Lbg/PBjp06bBzqSD83094D1yFApDQ5E2ZTJqvv8ueTIi8dln4ffqy8gLOwyHRo1RlnkWGT/PhV1NP3g9Phzpk2egNCcXjrc2Q623xmonqhwqnSrYIChDUVwMnLvfDb8xr8PO3g46Wo774AHIJCHFCfEoiI9F9rp1KIyKloCMgl37kLNtC0ri4lB66hQyf/8Vzh07wlC3LoqOHVMzzXuPGg7vx0dq56g8bORVCXR79gb15hOdTNFvMEBnNELv6cmSpDssLEJR4gkYAvyQH3KQy3S00JooPHJUvXBDYMrPg7F2AGq+9h8439FeaRedgyN0bm5K0FQFNvKqCGmnzZg9B+nfTCIhhSiOS0Dyf8bAsXNn2NeujcJDIXDrPwAlJ5Jgys6GQ3BjxkMHFCVJg4SM+RSKzDTJ8pKzmUj9dAKylptHn1UFNvKqAFXkFB41JI6NeQt2jk4w3NIQrv16UXwYYMrNpiuMQe7aTSiKT0DJmTTonRxhbBBEN3oMZRQl5u4kPUpzc1B69izsfbwRMOET1HhkeJUzCBt5VYAUbllxEezcXGg1VJO0Isnb3O/rTYs7hNxN62GoUwe+/3lNqcjCqCiYiovh3PlOlGXnUVHqYRdQB9mbNyLxyadQsGc3lWc+shYvRdayZeaTVAE3xdC/6gJ5Jq9MX0ZXGEyL8SWbJM/DDc63t4POnqkDSXXp0AGu3bpB5+wEI4m0rxMAx3btYfDxhFPbtnDm9+LYGDi1bweX3r2l6xBlOdmMpXo4tTI/qlZZ2FKFagyb26zGsJFXjWEjrxrDRl41ho28agwbedUYutJSbTCGDdUMwP8DerTomF+T9EAAAAAASUVORK5CYII="/>
          <p:cNvSpPr/>
          <p:nvPr/>
        </p:nvSpPr>
        <p:spPr>
          <a:xfrm>
            <a:off x="159544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BEDBE77B-BCF8-5F02-BF2D-ADCA530E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>
            <a:extLst>
              <a:ext uri="{FF2B5EF4-FFF2-40B4-BE49-F238E27FC236}">
                <a16:creationId xmlns:a16="http://schemas.microsoft.com/office/drawing/2014/main" id="{A5F62E33-1E56-A8E9-FC1A-CD0717968C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423" y="1224193"/>
            <a:ext cx="7083886" cy="101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1428"/>
              </a:lnSpc>
              <a:buClr>
                <a:srgbClr val="164194"/>
              </a:buClr>
              <a:buSzPts val="2100"/>
            </a:pPr>
            <a:r>
              <a:rPr lang="en" sz="2800" i="0" u="none" strike="noStrike" cap="none">
                <a:solidFill>
                  <a:srgbClr val="164194"/>
                </a:solidFill>
                <a:latin typeface="Verdana"/>
                <a:ea typeface="Verdana"/>
                <a:cs typeface="Twentieth Century"/>
                <a:sym typeface="Twentieth Century"/>
              </a:rPr>
              <a:t>​</a:t>
            </a:r>
            <a:r>
              <a:rPr lang="fr-FR" sz="2800" i="1">
                <a:solidFill>
                  <a:srgbClr val="164194"/>
                </a:solidFill>
                <a:latin typeface="TW Cen MT"/>
                <a:ea typeface="Verdana"/>
                <a:cs typeface="Twentieth Century"/>
              </a:rPr>
              <a:t>Merci de votre attention</a:t>
            </a:r>
            <a:br>
              <a:rPr lang="en" sz="2800" b="0" i="1" u="none" strike="noStrike" cap="none">
                <a:cs typeface="Twentieth Century"/>
              </a:rPr>
            </a:br>
            <a:endParaRPr sz="3200" b="0" i="0" u="none" strike="noStrike" cap="none">
              <a:solidFill>
                <a:schemeClr val="dk1"/>
              </a:solidFill>
              <a:cs typeface="Helvetica Neue"/>
              <a:sym typeface="Helvetica Neue"/>
            </a:endParaRPr>
          </a:p>
        </p:txBody>
      </p:sp>
      <p:sp>
        <p:nvSpPr>
          <p:cNvPr id="106" name="Google Shape;106;p23">
            <a:extLst>
              <a:ext uri="{FF2B5EF4-FFF2-40B4-BE49-F238E27FC236}">
                <a16:creationId xmlns:a16="http://schemas.microsoft.com/office/drawing/2014/main" id="{9FE98385-C65C-6EEE-4BE9-E0BAAB09302D}"/>
              </a:ext>
            </a:extLst>
          </p:cNvPr>
          <p:cNvSpPr txBox="1"/>
          <p:nvPr/>
        </p:nvSpPr>
        <p:spPr>
          <a:xfrm>
            <a:off x="1550806" y="613028"/>
            <a:ext cx="6046619" cy="32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p23" descr="data:image/png;base64,%20iVBORw0KGgoAAAANSUhEUgAAAG8AAABwCAYAAAAQRS4uAAAAAXNSR0IArs4c6QAAAARnQU1BAACxjwv8YQUAAAAJcEhZcwAADsMAAA7DAcdvqGQAACHhSURBVHhe7V0HeFTV1l0zyUx6JQkkEAgQpIqAgBRBKSpNkaKgCCjq81efiuX5ULGDBayoVIGHBQQV6b33DgkpEFIhIYSEhPQ++dc+c0dCTQIMEp2Vb77M3H7POnvvtc8591ydyWRaCxuqJXRlhPbdhmoGvfbfhmoIG3nVGDbyqjFs5FVj2MirxrCRV41hI68aw0ZeNYaNvGoMG3nVGLbmsWtESWkJDqfFYf6xTUjLP4tPOj0NHxdPba11YSPvasFi234yDNPDV2FFwl6k5Z2BXm+P2d1fwYjm92kbWRc28qqIgpIi7EwOx6SQRVh7IgS5xbkMPvYsSUYgrhvVvDdm9nxF29q6sJFXBWxJDMF3h5dhcdxOFJIo6O3MpFlQWow7ajbB0n7vw9fFS1toPdjIqwQOpUThi5CFWBS7C9mFOYC9kUt15pXlwaJ04bo1D4xHp4Dm2kLrwaY2r4CT2akYu3M27ls6Fj9Grkd2SSGJc+CaSxAn0OmQW5SHY5lJ2gLrwkbeJZBTlIv/ha/EXX+8jvF75+F0QZbZ2sq7yMuiDOFUnzcCNvIuwAG6yMErx+PJDV8jOjMZsDOQNMa2yoLb7jgVCZPJpC2wHmzkaTiTn4kx22eiy8L/YHX0NhZ+CWAqpYKkqyzOV0oSzOnEsq4Ius4TuenIlNhoZdgEC29/VfwezAhbiVMFGWjr1xh13f1gTxepZ2wrgQnFJC2eVhh6JgFhGceRWZDNHRn37JgiXIgyE7wcXLBz0Odo7F1PW2gd/KPJy6G4OJAcifSiHDSrUR8Brj5wNjhCf4nYVlpWSjFSgDOMf2vi92L20fXYd/oYSsUSy2/P4nTUG7D8/nfRPbCNttA6+MeSV0qXmJpzBu6ObnA2OmlLK49sipppocvw0f4FyOB3lfMplNEmdZhx1/N4skUfbZl18I+NeWJdteger4Y4gZvRBa+1HYJZPUfDx8lduUszdChjsh51A9KFfxR5WQVp2HR0Ds7kJFJXXCZXqyIebNgFH7Yfrtzln+D3s4V52g/r4R9D3smzUZi/722siZyGxSETkZ6bqK25dgxv2hPdA1pqapRgvSg0FZu/WxF/+5hXxr+wpA1YGT6ZKjEF9noj1WMRGvi0xuDWb8HTuZa2JZCSGY3YtAPcLhXFTA30dnq6VXfU8WiKIG5vsJPWlUtjJtXqU5smsUTJHN3m/UEd8Guft+GgmtKsg781eaWs/TtiFmBj1BwSVgj9n6KCqZupEMG+bTHwtjFwdajBbWbhwPHVyC5MU8pSRIcFTgZXbtsO/W59GW6ONbSl5yPkdBT6LH8fJymCGPRwd51WWNz3PbgzbbAW/rZuM78oG8sOT8Lao9MVUeWJExj0Dog5vR8LD32EhQfHY3PUz0wd0mFHmW+0c1RWZvkI8aEn12NL9E/a3hejqXcQaruQWE24FJtMMP0pYqyDvyV5mfkpmL//feyJX8xfTLYv07xlb2dE3JkQErMBdnaGy26nozK10xnoUvezUmRpS8+HXq+Do86StOtIXgk/pdpv6+BvR15SxlH8tOcNRJ3eRULsznN/l4KeBS7WJpD4KFHkUh9ZW1hSgIISaV25GNIa41DOugtJXpE0sVkRfyvyYlL3Y8EBxp3MY3R3xgqJEwgxJaYiEpMnAoBECpmX+hhoffZXaHA2E6xA0WKi1cnHmvjbCBZRlMvDv0E2czmLJV0JEo+k8dnJ6IZAr6bwdauPGs4BcDF6koLytPMbXSL9onKz9T1bUkE6a+vOwURxdN8fb2BdUqgir6lXXay4/wMEefhrW1x/VHvyykjCwRMrsCpiqopHMgioIpjKSJrBDW3q9MFtde6Bt0sAHKgoL4sSE4oiI1EQHgqXvn1h5+aurTiHC8lr7BWIFf0+QAPPAG2L649q7za3Rc9TqjKvOLtSxEn64ONSFw+3eRe9WjwPf89bLktcWWkpcvbsQNIrLyLuocE49dkXKD5xXFt7JeiYbpSBjlP7bR1UW/JKaT0bjv4P647OVDHLrhIdpibmX+6OfhjY6g0E+7XXll4aRUknkPz220h65t/IXrwCZcUkIi8PxQlx2hZXghb/rOzTqiV54unXRkxnYj2b5WNSUr6y6Br8CAK9Lz84SGwlc9liJA5/HFk/zQOycqBzcICOca8svxClqWfNG1YAOxatXRWu62pQ7cgTK1sTMQ3bY36hcxKBXrlbKKU48XMNQlP/LtqSi2HKy8HpCRNx6r9jURR/HDpHR7JwzqJFyFQ275Yrq4zavRZUK/LE7a0On4KtMfNoCSyeKvQMyL5B3i3h4VRTW3I+ik6exMlXX8XZKVOZpBVBZ3+p+Ek/qK+EL+Qmdna0PF6jNVFtyCspLcaa8KnYFb+QwqTyFmeGOX/zcPbTfp+PgugoJJO47BVroTMYWSqXPrbOaA+9x8VpwsUog71K/iuOw9eCakGeJMarIyZjWyxdJa2tqu5IbEX2c7C/uOO14EgEkke/grwdu6FnbOPJUFZSoj4MrtpWBJfrXd1gqFVHW3BlGO3sYayE+r0W3PTkSSK97sh07Ir7TaUCVbM4M4RqETnFtN7yEIs79cZbKDgcSTdsh7IiuksXFzi2bgmnNi0lXWOMMwc52V/v7AR7P1/1uyIY9QYY/smWV8a/DUdnmcUJC+LqBYBOxbzsojPabxIXF4PkV15F/p79avyQMbgePJ95EoE/zkTdBQsQOHcuPJ56nMGLK4VAIc/LC3Z+l46Z56MMhn90zGNh7YxZgG0x881u71ovlQdJzUpAUVkhSlJSaHFvojD8CJw7tYffhPGoM3sWanGZU8vW0FNh6o0O8KU79f7XkyjTsRoxYTcG1oGdyxVaYsrB3eAEh0o0010Lblry9iYsobucpZLxquRxl4N0+RzPCMPJ1HBkLV4MQ0AtBMychsB5c+H90FAY69TVtjwHvdEI35dHw+v/ngRNCS7d79bWVAwvR3cYrdiLLrgpyQtNXKPGmqhO1KoMNb8CxOUWFOdgb9wfcO3XFwETv4T73d2hr6CAdYyzvs+/BL+3xsD5jo7a0gpAKzdcp+u+Em468o6c2oalYZOQX5JD4q7v5elYoIdTt+BA8W6aYuXjp57Jeo1RT8FUyxdn8y/dGXseqHR8rDj8wYKbirzEs5FYdvgrWki26ju7HhDRU2IqVg3SMryhhktdHDu1A1H8nJcKVAB5luHN7d9jX0qktuR8/JnC8Jg6pgkNPazXm2DBTUNeanY8Fh74CBn5KdfFVUpXkTSlifXW9WqOrsHD8ETHz/Bclxl4tO1HqO/TWuWPJ7NSEJeRpCYGuBDS53cyJxU/R65D7yVjMTVsBRVrntpWnsOzfPKK85FTmI8Sre1M0oT6HudGpVkLN0V/Xk5BOhbsfw+xZw6plpBrgaQE8nE2eqCRb3u0rN0TgSTPxeHSMzSk553FstidWBy3G05GJ7jIswoskiIScSY/G7FZyYjIOKHaRu3sDWjqURs+FCOmi4qtDIfTE5BRmANPBzdsHzQRzWoEaeusg7+cvIKiHCwJ/QwhSetUT/XVQG5ACBNr83Gtg8Y1O6Ft3X7wdQ1S7qwiyFC/nyLX4rWtM5CWl854KBJfKxaJuyrZ1o4j41IuV2Sq4pWpUWSHhn4LHyfrTunxl5InYzzWRExVzV5mi6taEi7xTFkE3ayPaz20DuyFZv5dGNcq14R1ITYeP4DRW6chNC1We+78KsB7auPTALsfnsTKaN3msb+UvB2xv2JV+He8Ci3YVxJCmhAvsbGudwvcRtd4a+3ucDS4aVtcPeLPJmPUhi+wUYYzXI0LLy3GU83uxYyer2kLrIe/TLAcTdmBjUelM/X84T5XgkWE6Fjdgmq0wqBWb2BYu4/QLqj/dSFOEOTpjx/veR0DGzCnk7bQq6jbLX0bat+si7/E8k5lRuOXfW8jLTeR7rLiJiSLe5TRy8E+bdGmbm/c4tfxqmNkZZBZkIOXtkzGD1EbVfUS71AxuCWLc3nfd9G7fgdtmfVww8mTHO7nvWPV6GN56ONKEEuT5jEZmi5jTtpRhDTkf3srtxlaICnAmztm4+vDS/hLCKzAUfF6/SlS1vYfj+aMe9bGDSVPrGdF2NfYGbdQWdHlYLE0GR8Z7Hs72tXrjwY+bSplpdcbJbyOd3bOwWcHf4fqULqSBZYWoVdQe/zWayxcrvKhzarghsa8g8eXY//xlZd1d5aYJq0rLfzvwpDb38PD/DTyu+MvIU5gT9HyXocRePP2IbwuEqf1710OjTz8bwhxghtmeUkZEfhp9xjkFGde1IJitrQiOBnc0ciH7rF+f9Sr0fK6NZFdD0gxTdw3H+/t/Rn5tMaLXCjXywwSP/Z8GUMb99AWWhc3hLy8okz8svcdxEicK2d15tYQcY9uaMrE+vZ6/agib7suzWPWgExC8O2hRXhz1xzk0UWem0SAoNeo5eyF/Q99jQC3yvW2XytuCHlrIqZgS/S8P5u+5JTSUCwPKjbybYeODQajlvstamBRdcCssBV4fccsnJGJciwElpagT1A7LH9gnPn3DYDVSyvhzCHVsSrNVEKYfFwcPNCpwUN4jDnawNZvIcCzSbUhTiBzak696wX4OXuac0EBLe9ByQ1vIKxqeYXFuZi37x3VR2ewc0Rtz8bMz9qhVWBveDkHkNDqQ9ilsPn4ITy9aRKOZZxQ82uuH/AJbq1h/RTBAquSdzw9DL/tHwc/jyA0r9UVjWt1grPxxsy/fKMQnhqHF7dOQQM3P0zpPtrq7ZnlYVXy5FnuwpJc1XR1oxLrvwK5RfmqZ8LdoXKDk64XbohgscE6qN5B5x8OG3nVGDbyqjFs5FVj3DSCJSUvA3OPrMPi2J3qCZuHgrtg6C3d4EYFN+PwUsRnpuC52/qjttb0dDT9OL4LXYw+dduhV4NzfWer43ZjafwuPN+yP5qWGwA0ncdIyDqNF1oNQC0Xb22pdFEV4ouDvzLJBsa0fxQruf+aE/tZMjpZBHvW71Y+DdErqB2Tci9sTgzBHzHbUaY6F6T/TsfcLgh96t8Bf5cavK4EzI5YbW7/1CCj0LyMrnimRV81IesmHmN2xCo1sKm5V1305rHvDbwd3s4e2h6Vg917hPb9L0NWYS5GrPkU34Yshj/JyWeBTju8TM3VPLBhZ7y9+wfMP7YZgxp1RW3evOBAagxeWP8V6rnXQo+65hllZSjfqPWf4/fIdUxPnHAvC8WCsTt/wOywpSS0Ptr4NdKWAluSQvH4hq+QkH0aL7bqj++575f75yMsIxGRrCD70mIw/8hGxGWdwqDgO7E4bhfe5/WEpMdzfQIOnonFr1FbEJoWhwcadkDkmRN4aetU7E45iqM8RkhaLA6mRiMpNw0DGnTCfi4fsOIDHM9JQzPvuth+KlIR2dwrELeVu67K4KZwm+tOHMAKWtx/2w7BpgETsG7ApxjderCyxmwSa5CppZgn6sv1panR1HZGlH+A8eDpY4jMPAnQWlcnhZw3SbdKnrntjPBVytrMKMPMyNUoKymCgceXo8uQDCP3n9PzNcSOmIMjj87Ag8GdsCh+N6JIhr3ODvb2RnzbaRRiR/6A6OGzMK7jCKzl+pVx+9T1iM0Nb9wN8VwfOex7HBs+G5sHfo76HgGYGr5CDSuUF2cs6vsu9g75BsvvH4d7ablVxU1BXgRrMAwOGNq4u5ri0N3BBeM7PYGlD3wAN0dX5XYu7AO94KfCgujNcNDb4+km9+AEXeTGE4e0NRp09rSEGKxK2Kt+7k2JwoZEbnNBq4hUEi9HN3Ud/q41UMvJSy0zaM+ny7m9eF0eJFmG990Z0EItN1cW6eACXGj5bty/Jl20fHycPWGv1yO3uEA1zOeVFKrmQX+u60O3X96VVxY3BXnxZ5PgSOtSnZ0aZKJuB637SKwsuzgPL2+eiv5L3sGDS97FWztmq1K07JGen4lNSYfRxLMO3mbscrA3YNVxxi4NMolbc+9A+Dq5Y9aRtSiitS2guysqLUV73+A/RzvLueRlT2O2f49+S95El19fxveMxf9qei+CeWypSCUs/JXHD2JOxBpMOvg7Xtg8BZ4ksUOtJup6DKxAS+L2qOu8f/Hb6LfoLSyN3kbvYYehjcxPGvVaOhYdF7yEp9Z9jmWxO+gNitTyquCmIK+iCdYUp6zOOcX5jI85rOHZapi5quIafYdoUXtoSUMZFwM9/NHFvxnJ24dExjJBKQu9Jmv/E7TuTSdC8MvR9fj56Do8RlEUxLgppPwJHpe2zo9eTQAn61LyzirCxQJF4s0h8c9s/AYvbfoOyXTv07u9xJgVrKZqlB6UwtISdZ3m683hbzM5w5r2wE90yf3qtaf1FeDHoxvwwNJ38fG+uWp9VXBTkFfH1U8V7vlDAIUZxQ5KTWVwNThj0l3/h7UDP8W6QRPwUecnz9tmWexulngpFsZsw4jVH6th6gmZp7Dn1BG1XlDKgn2kSTfVlTNm9xzIjBKPkUzzfCnm4whR8lzdhx2GY8UDH2LTwAkYe/sQ/EbBdIAxVR7ytCc5X3UaidBHJ6NjnduUpbWreYvaX5xmUWkx+tdviw2DJmLFg+OxasDHjJtd1XrxJg8zHv5w7+vYNuhLbB04ES186mMGrTgxK0VtU1ncFOTJyyOKKUx2U3lZ8GPkWjVyK58xQixPaHViHLEX98rCErcqS6WWFzB+iKDwcHKjqEjC1qQwZObnMEYZMTdqkzqeVAyZUirQrSZGsvYnUxXeR3l+Owtd5sYsD7Eus8vW8TxO8JNh66wYYoVCj1xPTcr6W6gQn6f8P5WXjslMRQTm6lfGdIcCiG7SxeisPpbehm2Mw7uTw5WwcXNwRkufBgh09aUrLlGN21XBjeu/uAK61W6JRsyVRm+bgXDKc4k5syJWqvzqvfaPKauU0WTlU1JZBlOxipNrEvYhKTsVEzqPwuOMTeKGZSKAV3i8FXSdJzNTWZ4yyloKX4dhjXogm+QObdJdxSEZ3iAfix0XFOWqV9PUcvKguyvFztNHEMzrk3h6kCmBHEe8geBBpjKdwpZjJnO7J5r34vVQjfIcv1M9xzE3VdfOT02KnldaD8J/eNzQjHj0Yn7aoWZjNTJ7ZfwePNHsPtSr4mNhN0We50Hl1t6vMU4xr/sjdjuiziaqQvmy67Pwc/FC6Olo9Xy3LKvBAhWIQJGncrqT+JPcT6xhNBNwf+aBovRUbefCaB5LCj2frszb0Rn31GuLmlSQ9zAHlG3FTYalxsKJljaY8TKWqUZaQRaPJyKpgFZZjO51WtGNjkSTGvVwPDNZpTB9gtqjvmdtZWE+ji4IPROPIBcfWrYvjokAs3dALmNaPmOdKEtRmpLIy8sRpaLsOX0Ui+N3KgscxQr3QceRcFKvd6s8bqouIcm/TpMUO72OqtBTFYxA9ZfxhoUQywwL8n4fGRQr28jjVjJs0NXoYvFbCjLmUvaVGCbxTuxKhuVdOLze0h8nL7oQYaHeSmkBN3WV82qDosQrFJIMJ7pty/VJBcguyFVDORyZ8uTzeBcWqrh3qVQqD6Q1nynIVKS6cZk8v341M0fY+vOqMW64YJG6UkgLkxhWHubUtupQx2MNvtT0wRfXS/Pva6+vV9i/wkNf67nPoULLO5J+AhMP/qbMXtSaKJyG7v4YRsktyk1ijwThV9sMQjOqxuScNHywZy6a16iL51o+oJJeC3YnRzCvWa/aCcW/92AsGUapLsMHQinDv49cg1zGJnGDOrqiQJcaqnG6KWONNJN9cWgh/J298a9b+6rjbU0MxRzmaid5TmnpGFC/Ax5s1AVpvCZ542QX/xYYxN8CcW2zw1cjhjFN4os0x62i8pM4eYuX+Xm+cMatr0IW0d2a1OxFojrlezFdaiPmgr0YL6eHrcCoZveig39ztY+kBR/unYsaDm74d8v7mZzvwrKEvco1m0iUkfbRiopyGMWR3Ke0c34TspQuVib2MRe9NBDU472+1XYo3a6o6MqhQstLyknFrEO/YzkvSqT8usRDeGPnbDy86iOkMXHNY7I8izecyAIU/BG9HVO5/Tje0Nn8czOhC3GDV4zDj0fWI51ERLBSPL/pW7zIJLeMyi2ehE4PXco8bYc6z/bkSHx26A8MXjWOFShB3eD8qI1YQWUpkDcnD1w5DgujdyCLMWYTVdvDqz/BNB5DnhufFbYSW5PD1LYCqaPrqDz/J22ZPNaOk6GYcngJEnPN1y3IYtzaxfPu5PnnH9vCYy3ByuN7sZPXHpaWoCrdDN7r0Yxzs92WkNj5rEDSSiKqchfTgNkhS7CJFWsXc8zVJw7i31um4qXNk+kdStV9zmb5rKDC3Mlz7eCxt58Mx6G0aBXXq4IKyVOWQ6X3GWV4xLBpCBnyHV6n5N2VFI4fmFga9UYMa9Yb7fyYpLKAREHJU6XphXlYwxu34JuQxUhlkP7hnlex86GvsG/It3il1UAGfiMKTIUqYOup+N5tN5TnmY6wR6dgTo9XEJEWi0XR25TEkPUOmkj4hoUo7YQr738f2x76Euv7f4zedVqrd+KJldnRsi+cuE3HfY1cLlYheZc9v5ef0LRDQDPsH/oNjjw6FU806QFHCpWZ3V5A1PAZ+KXPG/CmdUljuORvFijxw2V6Hlu+l/E+XOkdVj/wAcIemYJwfobdchfmMd/cdSoCDqIo+fmyy9OIZHmGPjKZ/6fi977vwqWK039USJ4FMsOBXKo7Zf0jje+GGxVSRGYS/NxqYDJvUBpy96YcQQjzoMeb9EQTJrDzY7arfaV5KDr7FJrRffRvaHZjzlRln3V9hvu+RBfqaFaDLAdLe6b0JMgx5Pnws4XZdEDiYqR46MqoCHekHEUjT3+08DWPk2zkHYi5fd7Ea3Q9gquJLBIajHJ+kmOvESTXYS4mXpzUoIrAE0vu6cJ7EmXpwkS8gYe/UrHiERTZ3Eh6JyS/EcUq5zSXb9VQafLKCwpv+m4XWkw+hYJACBWspUuVNxu/3W4Y87ZGyt0cPZOgmqGK6F4MmhwWmfw9XZK4yRmhy3A6T14DI3NoAovpNsft/gHv756D5+hWDbzEuwJba1Kd18CNRMpLHDKaWBTlWFKpAnE1xF0M81GqeiypAJIffnpgPj7gPfx323RMi1iFW30aoo2vpTVHr+Le42s/x4g1EzFyzQQcZ25YVVSavPIw1x5zDbIgnwnpIsa7zkxCG1AADGzYURG5ixZipuXc1hIrP6fff3P3j3hm0ySEMaapmsjtpHPyu8Mr8CFFz24mst92fY5Cof15TVhSkczHMh+3sjBf9/XFhUcU8ky0snnHtuLbkGWYQOHkK+63x2g1qrpE4hp3imXs20dPtY/3uP901J+GUBVUmjy5KAukZkmrucXFCcJS47CXijGnOA/Pr/8Kv0VtUUJkYcxWJtMFtCDGH429Bp61sWXwl3in7SOqzdCNLkZWyeeN2werGDCiyT08qR4tqDRVgWjKTDYSVybDE0p49WXlrssCszWak/LykKeSzLMHntun6oTymOUOq8Q6P/Jf/iTeSuxa2fc9bB38GfypzF0MzmjhXW5OFm77dZdnEPbYDEQ89j3/f4/GV/EkbaXJsyghmXB07fEDyKAcr+d67lEmGaYghVpAwjbQenadiVVNRZuopLIKclDX1Uc1e+1IOqxa4UXay2/oDGrSGXOJlPG7u+obe7JZL8YBO2Whcm5LyiEF5ECym3sGIi47BfHSc06k5WXghQ2TMJNWK/HXhaJArD41N0OtlyYrabD2l05RS+crTymtMALL62NEiV4OMg5Fzi2duZaJV3cxNCTnZCDAxVuJESFRXLwfpb80uD9/ax8lVH6K2qC2t8DSCG2eP+bK570cKmyYNjsoE74+RNmcsF+Z+67kIwhmEH6kcTe1TTpj2PKEPaqdcfn9H8BOK5x1lPX3LX4TfzCOPduiD5bG7aR/n4hBzN1ispLwO61zWNNuCKYlHkmPo6Wee/NV59ot8GDQHfiJeeGq+L24s/atXF+q8i7Bi60exNBV4zFk1ccUQZ2VRN/A7d7p+Lhq/xS1OH7PPDzMdKIz95VZjk4xLRh3xwi1vyT1JXT1H+75GXMiVqscVqR+fTc/fHTnU4oEaYAuX6hNScZgnuvnI+vo5orVdS+I2kzPIMMezA9USgWQCmF5IcajXD6LqvyLgwsxqOGdZnXLbSYdWoQlsbuUpYorDeJ53+8wAg5VyPMqbJhOIzF7TkerPCsp94y6wV5122ICb7CFZuoHUo4x7zqMkU17ok3NxmqZwJ2+XvIaadx9nslwC958aHo81jL3kUT6WdbK9zuMVG1+KTy2NAj0oNxv7mN2MfXcaqqhCi606DtqNVHxIZjJcs+6bdDQMwCNPAIYF6OwnjmfuL832g7BaKYxBlaeDv7N4MHzb2eutelkmEqiP+k0Co8wWRYVGJ2RiKR85qmMNSdptSn8Lp2q4kgHB3dVT/5kMB99oEEn1NE8jBy3KyuoNDJLvruHYaIJ4/sXnZ/GffXNL9mIYKKfVZSresylTVS8QGlpKSJ5380ZAqQbaD/TH+n5OEmhJueV/4IBDTuZ1W4lcV3aNi0HuHz0kC3Ma+V0GawQ0h/nSBdkwbktLoblEsvHXQvEpcpL56X14lJP6IjQEbftyUIU0qqKy12XCIwCxnIveVPzFe68PNSxrnSjVYStYboaw0ZeFWFS0/aLWKFulXcwUHWLJan3MWgo4zKZc1NsTab4l+/SOSyvtBEFbcrLow+mXuY+pqJCNX+1TpvXuiqwkVcVMN6nfv01crftgL1/Lbg/PBjp06bBzqSD83094D1yFApDQ5E2ZTJqvv8ueTIi8dln4ffqy8gLOwyHRo1RlnkWGT/PhV1NP3g9Phzpk2egNCcXjrc2Q623xmonqhwqnSrYIChDUVwMnLvfDb8xr8PO3g46Wo774AHIJCHFCfEoiI9F9rp1KIyKloCMgl37kLNtC0ri4lB66hQyf/8Vzh07wlC3LoqOHVMzzXuPGg7vx0dq56g8bORVCXR79gb15hOdTNFvMEBnNELv6cmSpDssLEJR4gkYAvyQH3KQy3S00JooPHJUvXBDYMrPg7F2AGq+9h8439FeaRedgyN0bm5K0FQFNvKqCGmnzZg9B+nfTCIhhSiOS0Dyf8bAsXNn2NeujcJDIXDrPwAlJ5Jgys6GQ3BjxkMHFCVJg4SM+RSKzDTJ8pKzmUj9dAKylptHn1UFNvKqAFXkFB41JI6NeQt2jk4w3NIQrv16UXwYYMrNpiuMQe7aTSiKT0DJmTTonRxhbBBEN3oMZRQl5u4kPUpzc1B69izsfbwRMOET1HhkeJUzCBt5VYAUbllxEezcXGg1VJO0Isnb3O/rTYs7hNxN62GoUwe+/3lNqcjCqCiYiovh3PlOlGXnUVHqYRdQB9mbNyLxyadQsGc3lWc+shYvRdayZeaTVAE3xdC/6gJ5Jq9MX0ZXGEyL8SWbJM/DDc63t4POnqkDSXXp0AGu3bpB5+wEI4m0rxMAx3btYfDxhFPbtnDm9+LYGDi1bweX3r2l6xBlOdmMpXo4tTI/qlZZ2FKFagyb26zGsJFXjWEjrxrDRl41ho28agwbedUYutJSbTCGDdUMwP8DerTomF+T9EAAAAAASUVORK5CYII=">
            <a:extLst>
              <a:ext uri="{FF2B5EF4-FFF2-40B4-BE49-F238E27FC236}">
                <a16:creationId xmlns:a16="http://schemas.microsoft.com/office/drawing/2014/main" id="{EF6824CE-E6BD-D9E4-FB9B-7E1983C1764A}"/>
              </a:ext>
            </a:extLst>
          </p:cNvPr>
          <p:cNvSpPr/>
          <p:nvPr/>
        </p:nvSpPr>
        <p:spPr>
          <a:xfrm>
            <a:off x="159544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758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18CD331-D83A-879E-D6AC-791FEA25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43" y="374022"/>
            <a:ext cx="7543972" cy="870439"/>
          </a:xfrm>
        </p:spPr>
        <p:txBody>
          <a:bodyPr/>
          <a:lstStyle/>
          <a:p>
            <a:r>
              <a:rPr lang="fr-FR" sz="2800" b="1" i="1" dirty="0">
                <a:solidFill>
                  <a:srgbClr val="164194"/>
                </a:solidFill>
                <a:latin typeface="TW Cen MT"/>
                <a:ea typeface="Verdana"/>
              </a:rPr>
              <a:t>Mise en œuvre du plan d'actions en 2024-2025</a:t>
            </a:r>
            <a:br>
              <a:rPr lang="fr-FR" sz="2800" b="1" i="1" dirty="0">
                <a:solidFill>
                  <a:srgbClr val="164194"/>
                </a:solidFill>
                <a:latin typeface="TW Cen MT"/>
                <a:ea typeface="Verdana"/>
              </a:rPr>
            </a:br>
            <a:r>
              <a:rPr lang="fr-FR" sz="1600" b="1" i="1" dirty="0">
                <a:solidFill>
                  <a:srgbClr val="164194"/>
                </a:solidFill>
                <a:latin typeface="TW Cen MT"/>
                <a:ea typeface="Verdana"/>
                <a:cs typeface="Arial"/>
              </a:rPr>
              <a:t>Actions indispensables à la vie du réseau : Temps de travail total mobilisé et charges directes 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74EEA4-0E1E-A2BF-9F4B-CA7777DE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3" y="1244461"/>
            <a:ext cx="8527030" cy="36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E71F5BD-B1C7-C868-63AC-1E679B3B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067" y="652628"/>
            <a:ext cx="5850905" cy="870439"/>
          </a:xfrm>
        </p:spPr>
        <p:txBody>
          <a:bodyPr/>
          <a:lstStyle/>
          <a:p>
            <a:pPr algn="l"/>
            <a:r>
              <a:rPr lang="fr-FR" sz="1100" b="1" dirty="0">
                <a:latin typeface="Calibri Light"/>
                <a:ea typeface="Calibri Light"/>
                <a:cs typeface="Calibri Light"/>
              </a:rPr>
              <a:t>Synthèse de la demande de financement</a:t>
            </a:r>
            <a:endParaRPr lang="fr-FR" sz="1100" dirty="0">
              <a:latin typeface="Calibri Light"/>
              <a:ea typeface="Calibri Light"/>
              <a:cs typeface="Calibri Light"/>
            </a:endParaRPr>
          </a:p>
          <a:p>
            <a:pPr algn="l"/>
            <a:endParaRPr lang="fr-FR" sz="1100" dirty="0">
              <a:latin typeface="Calibri Light"/>
              <a:ea typeface="Calibri Light"/>
              <a:cs typeface="Calibri Light"/>
            </a:endParaRPr>
          </a:p>
          <a:p>
            <a:pPr algn="l"/>
            <a:r>
              <a:rPr lang="fr-FR" sz="1100" dirty="0">
                <a:latin typeface="Calibri Light"/>
                <a:ea typeface="Calibri Light"/>
                <a:cs typeface="Calibri Light"/>
              </a:rPr>
              <a:t>Le tableau ci-dessous reprend les charges de personnel et charges directes présentées  et indique les frais indirects et l’autofinancement (contrepartie) proposé.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32847F-69CE-1DDD-94D1-4C0CA3CF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15" y="1252768"/>
            <a:ext cx="7622762" cy="33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5A3DDC-42F9-01BA-34D0-6222FCF7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804" y="222129"/>
            <a:ext cx="7225996" cy="885945"/>
          </a:xfrm>
        </p:spPr>
        <p:txBody>
          <a:bodyPr/>
          <a:lstStyle/>
          <a:p>
            <a:r>
              <a:rPr lang="fr-FR" sz="2000" dirty="0">
                <a:latin typeface="Verdana"/>
                <a:ea typeface="Verdana"/>
                <a:cs typeface="Calibri Light"/>
              </a:rPr>
              <a:t> </a:t>
            </a:r>
            <a:r>
              <a:rPr lang="fr-FR" sz="2400" dirty="0">
                <a:solidFill>
                  <a:srgbClr val="164194"/>
                </a:solidFill>
                <a:latin typeface="Tw Cen MT"/>
                <a:ea typeface="Verdana"/>
                <a:cs typeface="Calibri Light"/>
              </a:rPr>
              <a:t>Structuration du Plan d’action pour l’animation RITA3</a:t>
            </a:r>
            <a:br>
              <a:rPr lang="fr-FR" sz="2000" dirty="0"/>
            </a:br>
            <a:endParaRPr lang="fr-FR" sz="20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0BCCCAA-7C2B-ABD7-CE55-24E5BF02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54776"/>
              </p:ext>
            </p:extLst>
          </p:nvPr>
        </p:nvGraphicFramePr>
        <p:xfrm>
          <a:off x="439200" y="851792"/>
          <a:ext cx="8100000" cy="3626606"/>
        </p:xfrm>
        <a:graphic>
          <a:graphicData uri="http://schemas.openxmlformats.org/drawingml/2006/table">
            <a:tbl>
              <a:tblPr firstRow="1" firstCol="1" band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178783738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21569917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1226783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204632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345721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036238999"/>
                    </a:ext>
                  </a:extLst>
                </a:gridCol>
              </a:tblGrid>
              <a:tr h="997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645550"/>
                          </a:solidFill>
                          <a:effectLst/>
                          <a:latin typeface="Tw Cen MT"/>
                          <a:ea typeface="Calibri"/>
                          <a:cs typeface="Times New Roman"/>
                        </a:rPr>
                        <a:t>AGROÉCOLOGIE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Animation générale et </a:t>
                      </a:r>
                      <a:r>
                        <a:rPr lang="fr-FR" sz="1400" b="1" spc="-50" baseline="0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communication RITA</a:t>
                      </a:r>
                      <a:endParaRPr lang="fr-FR" sz="2400" b="1" spc="-50" baseline="0" dirty="0">
                        <a:solidFill>
                          <a:srgbClr val="645550"/>
                        </a:solidFill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spc="-30" baseline="0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Co-construction</a:t>
                      </a:r>
                      <a:r>
                        <a:rPr lang="fr-FR" sz="1400" b="1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fr-FR" sz="1400" b="1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fr-FR" sz="1400" b="1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chemins d’impacts</a:t>
                      </a:r>
                      <a:endParaRPr lang="fr-FR" sz="2400" b="1" dirty="0">
                        <a:solidFill>
                          <a:srgbClr val="6455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Appui au transfert et indicateurs</a:t>
                      </a:r>
                      <a:endParaRPr lang="fr-FR" sz="2400" b="1" dirty="0">
                        <a:solidFill>
                          <a:srgbClr val="6455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Formation des acteurs du transfert</a:t>
                      </a:r>
                      <a:endParaRPr lang="fr-FR" sz="2400" b="1" dirty="0">
                        <a:solidFill>
                          <a:srgbClr val="6455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spc="-50" baseline="0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Valorisation </a:t>
                      </a:r>
                      <a:r>
                        <a:rPr lang="fr-FR" sz="1400" b="1" spc="-70" baseline="0" dirty="0">
                          <a:solidFill>
                            <a:srgbClr val="6455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capitalisation</a:t>
                      </a:r>
                      <a:endParaRPr lang="fr-FR" sz="2400" b="1" spc="-70" baseline="0" dirty="0">
                        <a:solidFill>
                          <a:srgbClr val="6455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660393"/>
                  </a:ext>
                </a:extLst>
              </a:tr>
              <a:tr h="942285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fr-FR" sz="1400" b="1">
                          <a:solidFill>
                            <a:srgbClr val="645550"/>
                          </a:solidFill>
                          <a:latin typeface="Calibri"/>
                          <a:cs typeface="Calibri"/>
                        </a:rPr>
                        <a:t>Adaptation aux changements climatiques  </a:t>
                      </a:r>
                      <a:endParaRPr lang="fr-FR" sz="1400" b="1">
                        <a:solidFill>
                          <a:srgbClr val="6455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fr-FR" sz="1400" b="1">
                          <a:solidFill>
                            <a:srgbClr val="645550"/>
                          </a:solidFill>
                          <a:latin typeface="Calibri"/>
                          <a:cs typeface="Calibri"/>
                        </a:rPr>
                        <a:t>Accès à l'eau </a:t>
                      </a:r>
                      <a:endParaRPr lang="fr-FR" sz="1400" b="1">
                        <a:solidFill>
                          <a:srgbClr val="6455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416211"/>
                  </a:ext>
                </a:extLst>
              </a:tr>
              <a:tr h="744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rgbClr val="645550"/>
                          </a:solidFill>
                          <a:latin typeface="Calibri"/>
                          <a:cs typeface="Calibri"/>
                        </a:rPr>
                        <a:t>Souveraineté alimentaire, </a:t>
                      </a:r>
                      <a:r>
                        <a:rPr lang="fr-FR" sz="1400" b="1" spc="-20" baseline="0">
                          <a:solidFill>
                            <a:srgbClr val="645550"/>
                          </a:solidFill>
                          <a:latin typeface="Calibri"/>
                          <a:cs typeface="Calibri"/>
                        </a:rPr>
                        <a:t>marchés &amp; consommateurs</a:t>
                      </a:r>
                      <a:endParaRPr lang="fr-FR" sz="1400" b="1">
                        <a:solidFill>
                          <a:srgbClr val="64555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196035"/>
                  </a:ext>
                </a:extLst>
              </a:tr>
              <a:tr h="942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rgbClr val="645550"/>
                          </a:solidFill>
                          <a:latin typeface="Calibri"/>
                          <a:cs typeface="Calibri"/>
                        </a:rPr>
                        <a:t>Réduction de la dépendance aux intrants importés Économie circulaire​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05372"/>
                  </a:ext>
                </a:extLst>
              </a:tr>
            </a:tbl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EBB48CB-0D6E-BC37-00E1-14E266FA0D20}"/>
              </a:ext>
            </a:extLst>
          </p:cNvPr>
          <p:cNvSpPr/>
          <p:nvPr/>
        </p:nvSpPr>
        <p:spPr>
          <a:xfrm>
            <a:off x="4845663" y="3706719"/>
            <a:ext cx="1080000" cy="648000"/>
          </a:xfrm>
          <a:prstGeom prst="roundRect">
            <a:avLst/>
          </a:pr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Tw Cen MT" panose="020B0602020104020603" pitchFamily="34" charset="0"/>
              </a:rPr>
              <a:t>WP3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9232287-1A6F-16B7-F210-AF0B2BFB65FD}"/>
              </a:ext>
            </a:extLst>
          </p:cNvPr>
          <p:cNvSpPr/>
          <p:nvPr/>
        </p:nvSpPr>
        <p:spPr>
          <a:xfrm>
            <a:off x="4857213" y="2827526"/>
            <a:ext cx="1080000" cy="648000"/>
          </a:xfrm>
          <a:prstGeom prst="roundRect">
            <a:avLst/>
          </a:pr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Tw Cen MT" panose="020B0602020104020603" pitchFamily="34" charset="0"/>
              </a:rPr>
              <a:t>WP3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C4267CE-0077-D8C7-824E-FB4D69BDCE14}"/>
              </a:ext>
            </a:extLst>
          </p:cNvPr>
          <p:cNvSpPr/>
          <p:nvPr/>
        </p:nvSpPr>
        <p:spPr>
          <a:xfrm>
            <a:off x="7363652" y="1948333"/>
            <a:ext cx="1080000" cy="2448000"/>
          </a:xfrm>
          <a:prstGeom prst="round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Tw Cen MT" panose="020B0602020104020603" pitchFamily="34" charset="0"/>
              </a:rPr>
              <a:t>WP5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812EC28-681C-2703-4435-D1D648A81EF8}"/>
              </a:ext>
            </a:extLst>
          </p:cNvPr>
          <p:cNvSpPr/>
          <p:nvPr/>
        </p:nvSpPr>
        <p:spPr>
          <a:xfrm>
            <a:off x="6128276" y="1943615"/>
            <a:ext cx="1080000" cy="2448000"/>
          </a:xfrm>
          <a:prstGeom prst="roundRect">
            <a:avLst/>
          </a:prstGeom>
          <a:solidFill>
            <a:srgbClr val="BC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Tw Cen MT" panose="020B0602020104020603" pitchFamily="34" charset="0"/>
              </a:rPr>
              <a:t>WP4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8F21EB1-7FEF-477D-8E52-EBF3ED2CE92E}"/>
              </a:ext>
            </a:extLst>
          </p:cNvPr>
          <p:cNvSpPr/>
          <p:nvPr/>
        </p:nvSpPr>
        <p:spPr>
          <a:xfrm>
            <a:off x="2346766" y="1948333"/>
            <a:ext cx="1080000" cy="2448000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164194"/>
                </a:solidFill>
                <a:latin typeface="Tw Cen MT" panose="020B0602020104020603" pitchFamily="34" charset="0"/>
              </a:rPr>
              <a:t>WP1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4EE1145-20FE-429B-A962-233C94F42B65}"/>
              </a:ext>
            </a:extLst>
          </p:cNvPr>
          <p:cNvSpPr/>
          <p:nvPr/>
        </p:nvSpPr>
        <p:spPr>
          <a:xfrm>
            <a:off x="3610044" y="3727528"/>
            <a:ext cx="1080000" cy="648000"/>
          </a:xfrm>
          <a:prstGeom prst="round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164194"/>
                </a:solidFill>
                <a:latin typeface="Tw Cen MT" panose="020B0602020104020603" pitchFamily="34" charset="0"/>
              </a:rPr>
              <a:t>WP2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5730DD0-773B-4DC5-9EB4-A6CEA84984C4}"/>
              </a:ext>
            </a:extLst>
          </p:cNvPr>
          <p:cNvSpPr/>
          <p:nvPr/>
        </p:nvSpPr>
        <p:spPr>
          <a:xfrm>
            <a:off x="3595566" y="2848335"/>
            <a:ext cx="1080000" cy="648000"/>
          </a:xfrm>
          <a:prstGeom prst="round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164194"/>
                </a:solidFill>
                <a:latin typeface="Tw Cen MT" panose="020B0602020104020603" pitchFamily="34" charset="0"/>
              </a:rPr>
              <a:t>WP2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566B5CE-7E0A-44FB-A0D7-863C80E75D5D}"/>
              </a:ext>
            </a:extLst>
          </p:cNvPr>
          <p:cNvSpPr/>
          <p:nvPr/>
        </p:nvSpPr>
        <p:spPr>
          <a:xfrm>
            <a:off x="4857213" y="1948333"/>
            <a:ext cx="1080000" cy="648000"/>
          </a:xfrm>
          <a:prstGeom prst="roundRect">
            <a:avLst/>
          </a:pr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Tw Cen MT" panose="020B0602020104020603" pitchFamily="34" charset="0"/>
              </a:rPr>
              <a:t>WP3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D592CBA-A71F-4D33-BEDB-B98757BADBC7}"/>
              </a:ext>
            </a:extLst>
          </p:cNvPr>
          <p:cNvSpPr/>
          <p:nvPr/>
        </p:nvSpPr>
        <p:spPr>
          <a:xfrm>
            <a:off x="3588840" y="1969142"/>
            <a:ext cx="1080000" cy="648000"/>
          </a:xfrm>
          <a:prstGeom prst="round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164194"/>
                </a:solidFill>
                <a:latin typeface="Tw Cen MT" panose="020B0602020104020603" pitchFamily="34" charset="0"/>
              </a:rPr>
              <a:t>WP2</a:t>
            </a:r>
          </a:p>
        </p:txBody>
      </p:sp>
    </p:spTree>
    <p:extLst>
      <p:ext uri="{BB962C8B-B14F-4D97-AF65-F5344CB8AC3E}">
        <p14:creationId xmlns:p14="http://schemas.microsoft.com/office/powerpoint/2010/main" val="83430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7662B579-A5A3-3A1B-3F54-EBF87EDA4B87}"/>
              </a:ext>
            </a:extLst>
          </p:cNvPr>
          <p:cNvSpPr/>
          <p:nvPr/>
        </p:nvSpPr>
        <p:spPr>
          <a:xfrm rot="-5400000">
            <a:off x="4153721" y="630090"/>
            <a:ext cx="432267" cy="2978015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A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 descr="Brainstorming de groupe contour">
            <a:extLst>
              <a:ext uri="{FF2B5EF4-FFF2-40B4-BE49-F238E27FC236}">
                <a16:creationId xmlns:a16="http://schemas.microsoft.com/office/drawing/2014/main" id="{44F03799-F085-A047-A127-4A7F9CE25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3134" y="970022"/>
            <a:ext cx="914400" cy="914400"/>
          </a:xfrm>
          <a:prstGeom prst="rect">
            <a:avLst/>
          </a:prstGeom>
        </p:spPr>
      </p:pic>
      <p:pic>
        <p:nvPicPr>
          <p:cNvPr id="5" name="Graphique 4" descr="Presse-papiers vérifié avec un remplissage uni">
            <a:extLst>
              <a:ext uri="{FF2B5EF4-FFF2-40B4-BE49-F238E27FC236}">
                <a16:creationId xmlns:a16="http://schemas.microsoft.com/office/drawing/2014/main" id="{99B27CED-40E6-E7A9-38AC-C88A3B8879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7602" y="1054777"/>
            <a:ext cx="769104" cy="749731"/>
          </a:xfrm>
          <a:prstGeom prst="rect">
            <a:avLst/>
          </a:prstGeom>
        </p:spPr>
      </p:pic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DB646410-B1DD-4D26-D955-273F9AE2D29E}"/>
              </a:ext>
            </a:extLst>
          </p:cNvPr>
          <p:cNvSpPr txBox="1">
            <a:spLocks/>
          </p:cNvSpPr>
          <p:nvPr/>
        </p:nvSpPr>
        <p:spPr>
          <a:xfrm>
            <a:off x="293925" y="902401"/>
            <a:ext cx="2884864" cy="13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B050"/>
              </a:solidFill>
              <a:latin typeface="Verdana"/>
              <a:ea typeface="Verdana"/>
              <a:cs typeface="Calibri Light"/>
            </a:endParaRPr>
          </a:p>
          <a:p>
            <a:pPr marL="88900" indent="0">
              <a:buNone/>
            </a:pPr>
            <a:r>
              <a:rPr lang="fr-FR" b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Du temps investi </a:t>
            </a:r>
            <a:endParaRPr lang="fr-FR" b="1" dirty="0">
              <a:solidFill>
                <a:schemeClr val="tx1"/>
              </a:solidFill>
            </a:endParaRPr>
          </a:p>
          <a:p>
            <a:pPr marL="88900" indent="0">
              <a:buNone/>
            </a:pPr>
            <a:r>
              <a:rPr lang="fr-FR" b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par les 3 partenaires</a:t>
            </a: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200" i="1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  0,86 ETP CDAF - 0,42 ETP Acta</a:t>
            </a:r>
            <a:br>
              <a:rPr lang="fr-FR" sz="1200" i="1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</a:br>
            <a:r>
              <a:rPr lang="fr-FR" sz="1200" i="1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  0,62 ETP Cirad </a:t>
            </a:r>
            <a:endParaRPr lang="fr-FR" sz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B623F06E-F0BB-8C03-0D08-E639D2D4FCEC}"/>
              </a:ext>
            </a:extLst>
          </p:cNvPr>
          <p:cNvSpPr txBox="1">
            <a:spLocks/>
          </p:cNvSpPr>
          <p:nvPr/>
        </p:nvSpPr>
        <p:spPr>
          <a:xfrm>
            <a:off x="6111079" y="1070762"/>
            <a:ext cx="3109950" cy="99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8900" indent="0">
              <a:buNone/>
            </a:pPr>
            <a:r>
              <a:rPr lang="fr-FR" b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Des charges directes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 </a:t>
            </a:r>
            <a:endParaRPr lang="fr-FR" dirty="0">
              <a:solidFill>
                <a:schemeClr val="tx1"/>
              </a:solidFill>
            </a:endParaRPr>
          </a:p>
          <a:p>
            <a:pPr marL="88900" indent="0">
              <a:buNone/>
            </a:pPr>
            <a:r>
              <a:rPr lang="fr-FR" sz="1400" i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Dont : prestations de formation, évènements (SIA), journées transfert DOM, missions, stagiaires...</a:t>
            </a:r>
            <a:endParaRPr lang="fr-FR" sz="1400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6BD9573-76BB-EA8C-FFD1-08DA2B52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225" y="502696"/>
            <a:ext cx="7337147" cy="876259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164194"/>
                </a:solidFill>
                <a:latin typeface="TW Cen MT"/>
                <a:ea typeface="Verdana"/>
                <a:cs typeface="Calibri"/>
              </a:rPr>
              <a:t>Quels moyens pour la mise en œuvre </a:t>
            </a:r>
            <a:br>
              <a:rPr lang="fr-FR" dirty="0">
                <a:solidFill>
                  <a:srgbClr val="164194"/>
                </a:solidFill>
                <a:latin typeface="TW Cen MT"/>
                <a:ea typeface="Verdana"/>
                <a:cs typeface="Calibri"/>
              </a:rPr>
            </a:br>
            <a:r>
              <a:rPr lang="fr-FR" dirty="0">
                <a:solidFill>
                  <a:srgbClr val="164194"/>
                </a:solidFill>
                <a:latin typeface="TW Cen MT"/>
                <a:ea typeface="Verdana"/>
                <a:cs typeface="Calibri"/>
              </a:rPr>
              <a:t> du plan d'action de juil. 2024 à juin 2025 ?</a:t>
            </a:r>
          </a:p>
          <a:p>
            <a:endParaRPr lang="en-US" sz="4400" dirty="0">
              <a:solidFill>
                <a:srgbClr val="164194"/>
              </a:solidFill>
              <a:latin typeface="TW Cen MT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1D09AFB-83A6-FF8F-C04A-7C4477155F34}"/>
              </a:ext>
            </a:extLst>
          </p:cNvPr>
          <p:cNvSpPr/>
          <p:nvPr/>
        </p:nvSpPr>
        <p:spPr>
          <a:xfrm>
            <a:off x="1484991" y="2110863"/>
            <a:ext cx="1060039" cy="460887"/>
          </a:xfrm>
          <a:prstGeom prst="ellipse">
            <a:avLst/>
          </a:prstGeom>
          <a:solidFill>
            <a:srgbClr val="00A13A"/>
          </a:solidFill>
          <a:ln>
            <a:solidFill>
              <a:srgbClr val="00A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Arial"/>
              </a:rPr>
              <a:t>196 k€</a:t>
            </a:r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1AD398E-0666-2E25-F003-64C771C36711}"/>
              </a:ext>
            </a:extLst>
          </p:cNvPr>
          <p:cNvSpPr/>
          <p:nvPr/>
        </p:nvSpPr>
        <p:spPr>
          <a:xfrm>
            <a:off x="6514232" y="2097656"/>
            <a:ext cx="1060039" cy="460887"/>
          </a:xfrm>
          <a:prstGeom prst="ellipse">
            <a:avLst/>
          </a:prstGeom>
          <a:solidFill>
            <a:srgbClr val="00A13A"/>
          </a:solidFill>
          <a:ln>
            <a:solidFill>
              <a:srgbClr val="00A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cs typeface="Arial"/>
              </a:rPr>
              <a:t>170 k€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B9AC8A0-DE94-6FA0-EB3C-9FBD25E5C3E8}"/>
              </a:ext>
            </a:extLst>
          </p:cNvPr>
          <p:cNvSpPr/>
          <p:nvPr/>
        </p:nvSpPr>
        <p:spPr>
          <a:xfrm>
            <a:off x="3327637" y="2228722"/>
            <a:ext cx="2079965" cy="579548"/>
          </a:xfrm>
          <a:prstGeom prst="ellipse">
            <a:avLst/>
          </a:prstGeom>
          <a:solidFill>
            <a:srgbClr val="00A13A"/>
          </a:solidFill>
          <a:ln>
            <a:solidFill>
              <a:srgbClr val="00A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 dirty="0">
                <a:cs typeface="Arial"/>
              </a:rPr>
              <a:t>366 k€ </a:t>
            </a:r>
            <a:br>
              <a:rPr lang="fr-FR" sz="1600" b="1" dirty="0">
                <a:cs typeface="Arial"/>
              </a:rPr>
            </a:br>
            <a:r>
              <a:rPr lang="fr-FR" sz="1600" b="1" dirty="0">
                <a:cs typeface="Arial"/>
              </a:rPr>
              <a:t>coûts directs</a:t>
            </a:r>
            <a:endParaRPr lang="fr-FR" sz="1600" b="1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EBB20AB-C59B-B555-99E3-D5AE4DF9E137}"/>
              </a:ext>
            </a:extLst>
          </p:cNvPr>
          <p:cNvSpPr/>
          <p:nvPr/>
        </p:nvSpPr>
        <p:spPr>
          <a:xfrm>
            <a:off x="3397534" y="3007386"/>
            <a:ext cx="2079965" cy="576000"/>
          </a:xfrm>
          <a:prstGeom prst="ellipse">
            <a:avLst/>
          </a:prstGeom>
          <a:solidFill>
            <a:srgbClr val="28B8CE"/>
          </a:solidFill>
          <a:ln>
            <a:solidFill>
              <a:srgbClr val="28B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 dirty="0">
                <a:cs typeface="Arial"/>
              </a:rPr>
              <a:t>391 k€ </a:t>
            </a:r>
            <a:br>
              <a:rPr lang="fr-FR" sz="1600" b="1" dirty="0">
                <a:cs typeface="Arial"/>
              </a:rPr>
            </a:br>
            <a:r>
              <a:rPr lang="fr-FR" sz="1600" b="1" dirty="0">
                <a:cs typeface="Arial"/>
              </a:rPr>
              <a:t>coût total</a:t>
            </a:r>
            <a:endParaRPr lang="fr-FR" sz="1600" b="1" dirty="0"/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E051077D-83C0-F64E-A250-36AE52743266}"/>
              </a:ext>
            </a:extLst>
          </p:cNvPr>
          <p:cNvSpPr/>
          <p:nvPr/>
        </p:nvSpPr>
        <p:spPr>
          <a:xfrm rot="5400000" flipV="1">
            <a:off x="4157240" y="466425"/>
            <a:ext cx="566589" cy="655778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28B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E630410-AEA8-9D4E-7395-16928EF5BB45}"/>
              </a:ext>
            </a:extLst>
          </p:cNvPr>
          <p:cNvSpPr/>
          <p:nvPr/>
        </p:nvSpPr>
        <p:spPr>
          <a:xfrm>
            <a:off x="625586" y="3843085"/>
            <a:ext cx="1060039" cy="460887"/>
          </a:xfrm>
          <a:prstGeom prst="ellipse">
            <a:avLst/>
          </a:prstGeom>
          <a:solidFill>
            <a:srgbClr val="28B8CE"/>
          </a:solidFill>
          <a:ln>
            <a:solidFill>
              <a:srgbClr val="28B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Arial"/>
              </a:rPr>
              <a:t>39 k€</a:t>
            </a:r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AD88549-8535-FA83-013C-012591216DCF}"/>
              </a:ext>
            </a:extLst>
          </p:cNvPr>
          <p:cNvSpPr/>
          <p:nvPr/>
        </p:nvSpPr>
        <p:spPr>
          <a:xfrm>
            <a:off x="3907496" y="3851627"/>
            <a:ext cx="1060039" cy="460887"/>
          </a:xfrm>
          <a:prstGeom prst="ellipse">
            <a:avLst/>
          </a:prstGeom>
          <a:solidFill>
            <a:srgbClr val="28B8CE"/>
          </a:solidFill>
          <a:ln>
            <a:solidFill>
              <a:srgbClr val="28B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Arial"/>
              </a:rPr>
              <a:t>247 k€</a:t>
            </a:r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4C640ED-827D-1F58-2FA2-966B2755B37D}"/>
              </a:ext>
            </a:extLst>
          </p:cNvPr>
          <p:cNvSpPr/>
          <p:nvPr/>
        </p:nvSpPr>
        <p:spPr>
          <a:xfrm>
            <a:off x="7275741" y="3843084"/>
            <a:ext cx="1060039" cy="460887"/>
          </a:xfrm>
          <a:prstGeom prst="ellipse">
            <a:avLst/>
          </a:prstGeom>
          <a:solidFill>
            <a:srgbClr val="28B8CE"/>
          </a:solidFill>
          <a:ln>
            <a:solidFill>
              <a:srgbClr val="28B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Arial"/>
              </a:rPr>
              <a:t>105 k€</a:t>
            </a:r>
            <a:endParaRPr lang="fr-FR" dirty="0"/>
          </a:p>
        </p:txBody>
      </p:sp>
      <p:sp>
        <p:nvSpPr>
          <p:cNvPr id="25" name="Espace réservé du texte 1">
            <a:extLst>
              <a:ext uri="{FF2B5EF4-FFF2-40B4-BE49-F238E27FC236}">
                <a16:creationId xmlns:a16="http://schemas.microsoft.com/office/drawing/2014/main" id="{0946921F-8061-B94D-75CD-9C9F29B4DDBD}"/>
              </a:ext>
            </a:extLst>
          </p:cNvPr>
          <p:cNvSpPr txBox="1">
            <a:spLocks/>
          </p:cNvSpPr>
          <p:nvPr/>
        </p:nvSpPr>
        <p:spPr>
          <a:xfrm>
            <a:off x="383534" y="4178980"/>
            <a:ext cx="2884864" cy="13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B050"/>
              </a:solidFill>
              <a:latin typeface="Verdana"/>
              <a:ea typeface="Verdana"/>
              <a:cs typeface="Calibri Light"/>
            </a:endParaRPr>
          </a:p>
          <a:p>
            <a:pPr marL="88900" indent="0">
              <a:buNone/>
            </a:pPr>
            <a:r>
              <a:rPr lang="fr-FR" b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Contreparties</a:t>
            </a: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200" i="1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 </a:t>
            </a:r>
            <a:endParaRPr lang="fr-FR" sz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410B144E-C7A6-001E-E7B3-68F4FFAEB0EA}"/>
              </a:ext>
            </a:extLst>
          </p:cNvPr>
          <p:cNvSpPr txBox="1">
            <a:spLocks/>
          </p:cNvSpPr>
          <p:nvPr/>
        </p:nvSpPr>
        <p:spPr>
          <a:xfrm>
            <a:off x="3808936" y="4178980"/>
            <a:ext cx="2884864" cy="13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B050"/>
              </a:solidFill>
              <a:latin typeface="Verdana"/>
              <a:ea typeface="Verdana"/>
              <a:cs typeface="Calibri Light"/>
            </a:endParaRPr>
          </a:p>
          <a:p>
            <a:pPr marL="88900" indent="0">
              <a:buNone/>
            </a:pPr>
            <a:r>
              <a:rPr lang="fr-FR" b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DGPE - RNAR</a:t>
            </a: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200" i="1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 </a:t>
            </a:r>
            <a:endParaRPr lang="fr-FR" sz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  <p:sp>
        <p:nvSpPr>
          <p:cNvPr id="27" name="Espace réservé du texte 1">
            <a:extLst>
              <a:ext uri="{FF2B5EF4-FFF2-40B4-BE49-F238E27FC236}">
                <a16:creationId xmlns:a16="http://schemas.microsoft.com/office/drawing/2014/main" id="{04664959-6EB4-7A1E-C7A9-599D559DB4B5}"/>
              </a:ext>
            </a:extLst>
          </p:cNvPr>
          <p:cNvSpPr txBox="1">
            <a:spLocks/>
          </p:cNvSpPr>
          <p:nvPr/>
        </p:nvSpPr>
        <p:spPr>
          <a:xfrm>
            <a:off x="7044251" y="4178980"/>
            <a:ext cx="2884864" cy="13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Calibri"/>
              </a:defRPr>
            </a:lvl1pPr>
            <a:lvl2pPr marL="914400" marR="0" lvl="1" indent="-3302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B050"/>
              </a:solidFill>
              <a:latin typeface="Verdana"/>
              <a:ea typeface="Verdana"/>
              <a:cs typeface="Calibri Light"/>
            </a:endParaRPr>
          </a:p>
          <a:p>
            <a:pPr marL="88900" indent="0">
              <a:buNone/>
            </a:pPr>
            <a:r>
              <a:rPr lang="fr-FR" b="1" dirty="0">
                <a:solidFill>
                  <a:schemeClr val="tx1"/>
                </a:solidFill>
                <a:latin typeface="Calibri"/>
                <a:ea typeface="Verdana"/>
                <a:cs typeface="Calibri Light"/>
              </a:rPr>
              <a:t>DGOM - ODEADOM</a:t>
            </a: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200" i="1" dirty="0">
                <a:solidFill>
                  <a:schemeClr val="tx1"/>
                </a:solidFill>
                <a:latin typeface="Arial"/>
                <a:ea typeface="Verdana"/>
                <a:cs typeface="Arial"/>
              </a:rPr>
              <a:t> </a:t>
            </a:r>
            <a:endParaRPr lang="fr-FR" sz="1200" dirty="0">
              <a:solidFill>
                <a:schemeClr val="tx1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85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E8AC96F-8B5B-5216-D376-C245DBC8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936" y="2798815"/>
            <a:ext cx="2827257" cy="1674316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algn="l"/>
            <a:r>
              <a:rPr lang="fr-FR" sz="1400" b="1" i="1">
                <a:solidFill>
                  <a:srgbClr val="00A13A"/>
                </a:solidFill>
                <a:latin typeface="Arial"/>
                <a:cs typeface="Arial"/>
              </a:rPr>
              <a:t>1.1 Instruction technique (?)</a:t>
            </a:r>
            <a:br>
              <a:rPr lang="fr-FR" sz="1400" b="1" i="1">
                <a:latin typeface="Arial"/>
                <a:cs typeface="Arial"/>
              </a:rPr>
            </a:br>
            <a:endParaRPr lang="en-US" sz="1400" b="1" i="1">
              <a:solidFill>
                <a:srgbClr val="00A13A"/>
              </a:solidFill>
              <a:latin typeface="Arial"/>
              <a:cs typeface="Arial"/>
            </a:endParaRPr>
          </a:p>
          <a:p>
            <a:pPr marL="171450" algn="l"/>
            <a:r>
              <a:rPr lang="fr-FR" sz="1400" b="1" i="1">
                <a:solidFill>
                  <a:srgbClr val="00A13A"/>
                </a:solidFill>
                <a:latin typeface="Arial"/>
                <a:cs typeface="Arial"/>
              </a:rPr>
              <a:t>1.2 Tenue de COPIL (2/an)</a:t>
            </a:r>
            <a:br>
              <a:rPr lang="fr-FR" sz="1400" b="1" i="1">
                <a:latin typeface="Arial"/>
                <a:cs typeface="Arial"/>
              </a:rPr>
            </a:br>
            <a:br>
              <a:rPr lang="fr-FR" sz="1400" b="1" i="1">
                <a:latin typeface="Arial"/>
                <a:cs typeface="Arial"/>
              </a:rPr>
            </a:br>
            <a:r>
              <a:rPr lang="fr-FR" sz="1400" b="1" i="1">
                <a:solidFill>
                  <a:srgbClr val="00A13A"/>
                </a:solidFill>
                <a:latin typeface="Arial"/>
                <a:cs typeface="Arial"/>
              </a:rPr>
              <a:t>1.3 Rencontres bilatérales et groupes de travail</a:t>
            </a:r>
            <a:r>
              <a:rPr lang="en-US" sz="1400" b="1" i="1">
                <a:solidFill>
                  <a:srgbClr val="00A13A"/>
                </a:solidFill>
                <a:latin typeface="Arial"/>
                <a:cs typeface="Arial"/>
              </a:rPr>
              <a:t> 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D790A9F-E361-63E0-AAFA-EC28BB17B6EB}"/>
              </a:ext>
            </a:extLst>
          </p:cNvPr>
          <p:cNvGrpSpPr/>
          <p:nvPr/>
        </p:nvGrpSpPr>
        <p:grpSpPr>
          <a:xfrm>
            <a:off x="5946374" y="1828131"/>
            <a:ext cx="3436086" cy="914400"/>
            <a:chOff x="6131546" y="617649"/>
            <a:chExt cx="3436086" cy="914400"/>
          </a:xfrm>
        </p:grpSpPr>
        <p:pic>
          <p:nvPicPr>
            <p:cNvPr id="14" name="Graphique 13" descr="Mur de briques en construction avec un remplissage uni">
              <a:extLst>
                <a:ext uri="{FF2B5EF4-FFF2-40B4-BE49-F238E27FC236}">
                  <a16:creationId xmlns:a16="http://schemas.microsoft.com/office/drawing/2014/main" id="{7B0B73CA-40AC-C5C8-0860-5D081978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31546" y="617649"/>
              <a:ext cx="914400" cy="914400"/>
            </a:xfrm>
            <a:prstGeom prst="rect">
              <a:avLst/>
            </a:prstGeom>
          </p:spPr>
        </p:pic>
        <p:sp>
          <p:nvSpPr>
            <p:cNvPr id="15" name="Titre 2">
              <a:extLst>
                <a:ext uri="{FF2B5EF4-FFF2-40B4-BE49-F238E27FC236}">
                  <a16:creationId xmlns:a16="http://schemas.microsoft.com/office/drawing/2014/main" id="{301380D8-FA60-1AFA-658E-843DE7FBC6E3}"/>
                </a:ext>
              </a:extLst>
            </p:cNvPr>
            <p:cNvSpPr txBox="1">
              <a:spLocks/>
            </p:cNvSpPr>
            <p:nvPr/>
          </p:nvSpPr>
          <p:spPr>
            <a:xfrm>
              <a:off x="6878021" y="860178"/>
              <a:ext cx="2689611" cy="66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algn="l"/>
              <a:r>
                <a:rPr lang="fr-FR" sz="1800" b="1" i="1">
                  <a:solidFill>
                    <a:srgbClr val="00A13A"/>
                  </a:solidFill>
                  <a:latin typeface="Arial"/>
                  <a:cs typeface="Arial"/>
                </a:rPr>
                <a:t>Livrables 2024</a:t>
              </a:r>
            </a:p>
            <a:p>
              <a:pPr marL="171450" algn="l"/>
              <a:endParaRPr lang="fr-FR" sz="1200" b="1" i="1">
                <a:solidFill>
                  <a:srgbClr val="00A13A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960A2477-65FA-40E3-F0FC-8586D940EDCB}"/>
              </a:ext>
            </a:extLst>
          </p:cNvPr>
          <p:cNvGrpSpPr/>
          <p:nvPr/>
        </p:nvGrpSpPr>
        <p:grpSpPr>
          <a:xfrm>
            <a:off x="1762565" y="-870"/>
            <a:ext cx="5214503" cy="1312189"/>
            <a:chOff x="-422903" y="1081292"/>
            <a:chExt cx="14725900" cy="3633553"/>
          </a:xfrm>
        </p:grpSpPr>
        <p:pic>
          <p:nvPicPr>
            <p:cNvPr id="11" name="Image 10" descr="Une image contenant texte, Police, cercle, capture d’écran&#10;&#10;Description générée automatiquement">
              <a:extLst>
                <a:ext uri="{FF2B5EF4-FFF2-40B4-BE49-F238E27FC236}">
                  <a16:creationId xmlns:a16="http://schemas.microsoft.com/office/drawing/2014/main" id="{1265B3B8-3A92-0B97-1C15-0A9F8836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713" y="1539581"/>
              <a:ext cx="2843663" cy="2771776"/>
            </a:xfrm>
            <a:prstGeom prst="rect">
              <a:avLst/>
            </a:prstGeom>
          </p:spPr>
        </p:pic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A0E3DB3F-1697-4854-8B40-3391516D19DF}"/>
                </a:ext>
              </a:extLst>
            </p:cNvPr>
            <p:cNvSpPr/>
            <p:nvPr/>
          </p:nvSpPr>
          <p:spPr>
            <a:xfrm>
              <a:off x="9230180" y="1525452"/>
              <a:ext cx="2748711" cy="2738685"/>
            </a:xfrm>
            <a:prstGeom prst="flowChartConnector">
              <a:avLst/>
            </a:prstGeom>
            <a:solidFill>
              <a:srgbClr val="BC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latin typeface="Tw Cen MT" panose="020B0602020104020603" pitchFamily="34" charset="0"/>
                  <a:cs typeface="Calibri" panose="020F0502020204030204" pitchFamily="34" charset="0"/>
                </a:rPr>
                <a:t>WP # 5</a:t>
              </a:r>
              <a:r>
                <a:rPr lang="fr-FR" sz="800">
                  <a:latin typeface="Tw Cen MT" panose="020B0602020104020603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sz="800">
                  <a:latin typeface="Tw Cen MT" panose="020B0602020104020603" pitchFamily="34" charset="0"/>
                  <a:cs typeface="Calibri" panose="020F0502020204030204" pitchFamily="34" charset="0"/>
                </a:rPr>
                <a:t>Formation des acteurs du transfert</a:t>
              </a:r>
            </a:p>
          </p:txBody>
        </p:sp>
        <p:sp>
          <p:nvSpPr>
            <p:cNvPr id="13" name="Organigramme : Connecteur 12">
              <a:extLst>
                <a:ext uri="{FF2B5EF4-FFF2-40B4-BE49-F238E27FC236}">
                  <a16:creationId xmlns:a16="http://schemas.microsoft.com/office/drawing/2014/main" id="{F4A20B1A-4842-5AD0-D1C7-E4AEC4A3D761}"/>
                </a:ext>
              </a:extLst>
            </p:cNvPr>
            <p:cNvSpPr/>
            <p:nvPr/>
          </p:nvSpPr>
          <p:spPr>
            <a:xfrm>
              <a:off x="11474076" y="1521031"/>
              <a:ext cx="2828921" cy="2688553"/>
            </a:xfrm>
            <a:prstGeom prst="flowChartConnector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latin typeface="Tw Cen MT"/>
                  <a:cs typeface="Calibri"/>
                </a:rPr>
                <a:t>WP # 6</a:t>
              </a:r>
              <a:r>
                <a:rPr lang="fr-FR" sz="800">
                  <a:latin typeface="Tw Cen MT"/>
                  <a:cs typeface="Calibri"/>
                </a:rPr>
                <a:t> </a:t>
              </a:r>
              <a:endParaRPr lang="fr-FR" sz="800"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800">
                  <a:latin typeface="Tw Cen MT"/>
                  <a:cs typeface="Calibri"/>
                </a:rPr>
                <a:t>Valorisation et </a:t>
              </a:r>
              <a:r>
                <a:rPr lang="fr-FR" sz="800" err="1">
                  <a:latin typeface="Tw Cen MT"/>
                  <a:cs typeface="Calibri"/>
                </a:rPr>
                <a:t>capit</a:t>
              </a:r>
              <a:r>
                <a:rPr lang="fr-FR" sz="800">
                  <a:latin typeface="Tw Cen MT"/>
                  <a:cs typeface="Calibri"/>
                </a:rPr>
                <a:t>°</a:t>
              </a:r>
              <a:endParaRPr lang="fr-FR" sz="800"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800">
                  <a:latin typeface="Tw Cen MT"/>
                  <a:cs typeface="Calibri"/>
                </a:rPr>
                <a:t>projets / données</a:t>
              </a:r>
              <a:endParaRPr lang="fr-FR" sz="800"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rganigramme : Connecteur 5">
              <a:extLst>
                <a:ext uri="{FF2B5EF4-FFF2-40B4-BE49-F238E27FC236}">
                  <a16:creationId xmlns:a16="http://schemas.microsoft.com/office/drawing/2014/main" id="{255703A8-996F-E481-6236-A0E1FAD100BF}"/>
                </a:ext>
              </a:extLst>
            </p:cNvPr>
            <p:cNvSpPr/>
            <p:nvPr/>
          </p:nvSpPr>
          <p:spPr>
            <a:xfrm>
              <a:off x="4595294" y="1513415"/>
              <a:ext cx="2682107" cy="2662990"/>
            </a:xfrm>
            <a:prstGeom prst="flowChartConnector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rgbClr val="164194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WP # 3</a:t>
              </a:r>
            </a:p>
            <a:p>
              <a:pPr algn="ctr"/>
              <a:r>
                <a:rPr lang="fr-FR" sz="800">
                  <a:solidFill>
                    <a:srgbClr val="164194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Co-construction des chemins d’impacts</a:t>
              </a:r>
            </a:p>
          </p:txBody>
        </p:sp>
        <p:sp>
          <p:nvSpPr>
            <p:cNvPr id="9" name="Organigramme : Connecteur 8">
              <a:extLst>
                <a:ext uri="{FF2B5EF4-FFF2-40B4-BE49-F238E27FC236}">
                  <a16:creationId xmlns:a16="http://schemas.microsoft.com/office/drawing/2014/main" id="{BC69508C-395D-0631-3740-03F96B6E6490}"/>
                </a:ext>
              </a:extLst>
            </p:cNvPr>
            <p:cNvSpPr/>
            <p:nvPr/>
          </p:nvSpPr>
          <p:spPr>
            <a:xfrm>
              <a:off x="2414552" y="1531793"/>
              <a:ext cx="2898827" cy="2736793"/>
            </a:xfrm>
            <a:prstGeom prst="flowChartConnector">
              <a:avLst/>
            </a:prstGeom>
            <a:solidFill>
              <a:srgbClr val="AF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>
                  <a:solidFill>
                    <a:srgbClr val="164194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WP # 2</a:t>
              </a:r>
            </a:p>
            <a:p>
              <a:pPr algn="ctr"/>
              <a:r>
                <a:rPr lang="fr-FR" sz="800">
                  <a:solidFill>
                    <a:srgbClr val="164194"/>
                  </a:solidFill>
                  <a:latin typeface="Tw Cen MT"/>
                  <a:cs typeface="Calibri"/>
                </a:rPr>
                <a:t> Animation générale RITA 3 et </a:t>
              </a:r>
              <a:r>
                <a:rPr lang="fr-FR" sz="700">
                  <a:solidFill>
                    <a:srgbClr val="164194"/>
                  </a:solidFill>
                  <a:latin typeface="Tw Cen MT"/>
                  <a:cs typeface="Calibri"/>
                </a:rPr>
                <a:t>communication</a:t>
              </a:r>
              <a:r>
                <a:rPr lang="fr-FR" sz="800">
                  <a:solidFill>
                    <a:srgbClr val="164194"/>
                  </a:solidFill>
                  <a:latin typeface="Tw Cen MT"/>
                  <a:cs typeface="Calibri"/>
                </a:rPr>
                <a:t> </a:t>
              </a:r>
              <a:endParaRPr lang="fr-FR" sz="800">
                <a:solidFill>
                  <a:srgbClr val="164194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Image 9" descr="Une image contenant cercle, Police, capture d’écran, Graphique&#10;&#10;Description générée automatiquement">
              <a:extLst>
                <a:ext uri="{FF2B5EF4-FFF2-40B4-BE49-F238E27FC236}">
                  <a16:creationId xmlns:a16="http://schemas.microsoft.com/office/drawing/2014/main" id="{9030B597-BC05-346F-53DB-9F7A67B05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2903" y="1081292"/>
              <a:ext cx="3605825" cy="3633553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8ECB521-0EA0-AE2D-AEFF-CC9BC792149E}"/>
              </a:ext>
            </a:extLst>
          </p:cNvPr>
          <p:cNvGrpSpPr/>
          <p:nvPr/>
        </p:nvGrpSpPr>
        <p:grpSpPr>
          <a:xfrm>
            <a:off x="870" y="1453220"/>
            <a:ext cx="5660605" cy="3322087"/>
            <a:chOff x="870" y="1453220"/>
            <a:chExt cx="5660605" cy="3322087"/>
          </a:xfrm>
        </p:grpSpPr>
        <p:pic>
          <p:nvPicPr>
            <p:cNvPr id="4" name="Image 3" descr="Une image contenant texte, capture d’écran, Police, cercle&#10;&#10;Description générée automatiquement">
              <a:extLst>
                <a:ext uri="{FF2B5EF4-FFF2-40B4-BE49-F238E27FC236}">
                  <a16:creationId xmlns:a16="http://schemas.microsoft.com/office/drawing/2014/main" id="{49216F79-253E-1371-1B20-023945CE6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071" y="1468469"/>
              <a:ext cx="5542404" cy="3304223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D5B05FC-7481-C8A3-E5C6-81CB970A0B4C}"/>
                </a:ext>
              </a:extLst>
            </p:cNvPr>
            <p:cNvSpPr txBox="1"/>
            <p:nvPr/>
          </p:nvSpPr>
          <p:spPr>
            <a:xfrm>
              <a:off x="3750992" y="4484744"/>
              <a:ext cx="1878429" cy="290563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0FA8D74-42E5-65E4-6C40-BFE4231E794E}"/>
                </a:ext>
              </a:extLst>
            </p:cNvPr>
            <p:cNvSpPr txBox="1"/>
            <p:nvPr/>
          </p:nvSpPr>
          <p:spPr>
            <a:xfrm>
              <a:off x="870" y="1453220"/>
              <a:ext cx="1917572" cy="603713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135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A82A2A4B-FD02-5BEC-DEA9-21CE4A41A0AD}"/>
              </a:ext>
            </a:extLst>
          </p:cNvPr>
          <p:cNvSpPr/>
          <p:nvPr/>
        </p:nvSpPr>
        <p:spPr>
          <a:xfrm>
            <a:off x="5616015" y="70605"/>
            <a:ext cx="1001733" cy="970920"/>
          </a:xfrm>
          <a:prstGeom prst="flowChartConnector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/>
                <a:cs typeface="Calibri"/>
              </a:rPr>
              <a:t>WP # 5</a:t>
            </a:r>
            <a:r>
              <a:rPr lang="fr-FR" sz="800" dirty="0">
                <a:latin typeface="Tw Cen MT"/>
                <a:cs typeface="Calibri"/>
              </a:rPr>
              <a:t> </a:t>
            </a:r>
            <a:endParaRPr lang="fr-FR" sz="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800" dirty="0">
                <a:latin typeface="Tw Cen MT"/>
                <a:cs typeface="Calibri"/>
              </a:rPr>
              <a:t>Valorisation et </a:t>
            </a:r>
            <a:r>
              <a:rPr lang="fr-FR" sz="800" spc="-30" dirty="0">
                <a:latin typeface="Tw Cen MT"/>
                <a:cs typeface="Calibri"/>
              </a:rPr>
              <a:t>capitalisation</a:t>
            </a:r>
            <a:endParaRPr lang="fr-FR" sz="800" spc="-3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701100B5-79DE-894E-CBD5-42B8DA07F19B}"/>
              </a:ext>
            </a:extLst>
          </p:cNvPr>
          <p:cNvSpPr/>
          <p:nvPr/>
        </p:nvSpPr>
        <p:spPr>
          <a:xfrm>
            <a:off x="4822508" y="70605"/>
            <a:ext cx="973331" cy="989024"/>
          </a:xfrm>
          <a:prstGeom prst="flowChartConnector">
            <a:avLst/>
          </a:prstGeom>
          <a:solidFill>
            <a:srgbClr val="BC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 panose="020B0602020104020603" pitchFamily="34" charset="0"/>
                <a:cs typeface="Calibri" panose="020F0502020204030204" pitchFamily="34" charset="0"/>
              </a:rPr>
              <a:t>WP # 4</a:t>
            </a:r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Formation des acteurs du transfert</a:t>
            </a:r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8860F569-28C4-F5AB-FA71-28E42AA5299C}"/>
              </a:ext>
            </a:extLst>
          </p:cNvPr>
          <p:cNvSpPr/>
          <p:nvPr/>
        </p:nvSpPr>
        <p:spPr>
          <a:xfrm>
            <a:off x="4045725" y="89893"/>
            <a:ext cx="972000" cy="989024"/>
          </a:xfrm>
          <a:prstGeom prst="flowChartConnector">
            <a:avLst/>
          </a:pr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 panose="020B0602020104020603" pitchFamily="34" charset="0"/>
                <a:cs typeface="Calibri" panose="020F0502020204030204" pitchFamily="34" charset="0"/>
              </a:rPr>
              <a:t>WP # 3</a:t>
            </a:r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Appui au transfert et indicateurs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DE3367-F0BB-352F-E64A-0DC809958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9AC982-EC83-6379-5EAE-F8562797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244" y="1765966"/>
            <a:ext cx="3021769" cy="315381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1.3 Cartographie actualisée des acteurs des RITA dans les territoires 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1.4 Boîte à outils animateurs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endParaRPr lang="en-US" sz="1400" b="1" i="1" dirty="0">
              <a:solidFill>
                <a:srgbClr val="28B8CE"/>
              </a:solidFill>
              <a:latin typeface="Arial"/>
              <a:cs typeface="Arial"/>
            </a:endParaRPr>
          </a:p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1.6 Plan de communication, RS et newsletter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1.7 Inventaire des réseaux et plan d’interactions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1.8 SIA 2025</a:t>
            </a:r>
            <a:endParaRPr lang="en-US" sz="1400" b="1" i="1" dirty="0">
              <a:solidFill>
                <a:srgbClr val="28B8CE"/>
              </a:solidFill>
              <a:latin typeface="Arial"/>
              <a:cs typeface="Arial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1FC7370-9791-D9A8-4FE5-25171353383A}"/>
              </a:ext>
            </a:extLst>
          </p:cNvPr>
          <p:cNvGrpSpPr/>
          <p:nvPr/>
        </p:nvGrpSpPr>
        <p:grpSpPr>
          <a:xfrm>
            <a:off x="5973778" y="1173767"/>
            <a:ext cx="3335504" cy="693215"/>
            <a:chOff x="6232128" y="860178"/>
            <a:chExt cx="3335504" cy="693215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36CD1E67-7A61-E70E-6F31-6862E2D6C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232128" y="905393"/>
              <a:ext cx="609883" cy="648000"/>
            </a:xfrm>
            <a:prstGeom prst="rect">
              <a:avLst/>
            </a:prstGeom>
          </p:spPr>
        </p:pic>
        <p:sp>
          <p:nvSpPr>
            <p:cNvPr id="7" name="Titre 2">
              <a:extLst>
                <a:ext uri="{FF2B5EF4-FFF2-40B4-BE49-F238E27FC236}">
                  <a16:creationId xmlns:a16="http://schemas.microsoft.com/office/drawing/2014/main" id="{F361137A-7F1A-0647-566A-571555D9A561}"/>
                </a:ext>
              </a:extLst>
            </p:cNvPr>
            <p:cNvSpPr txBox="1">
              <a:spLocks/>
            </p:cNvSpPr>
            <p:nvPr/>
          </p:nvSpPr>
          <p:spPr>
            <a:xfrm>
              <a:off x="6878021" y="860178"/>
              <a:ext cx="2689611" cy="66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algn="l"/>
              <a:r>
                <a:rPr lang="fr-FR" sz="1800" b="1" i="1" dirty="0">
                  <a:solidFill>
                    <a:srgbClr val="28B8CE"/>
                  </a:solidFill>
                  <a:latin typeface="Arial"/>
                  <a:cs typeface="Arial"/>
                </a:rPr>
                <a:t>Livrables 2024-2025</a:t>
              </a:r>
            </a:p>
            <a:p>
              <a:pPr marL="171450" algn="l"/>
              <a:r>
                <a:rPr lang="fr-FR" sz="1200" b="1" i="1" dirty="0">
                  <a:solidFill>
                    <a:srgbClr val="28B8CE"/>
                  </a:solidFill>
                  <a:latin typeface="Arial"/>
                  <a:cs typeface="Arial"/>
                </a:rPr>
                <a:t>(exemples)</a:t>
              </a:r>
            </a:p>
          </p:txBody>
        </p:sp>
      </p:grp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EE0A5012-A95A-6570-A8AB-BDEF69E4A53D}"/>
              </a:ext>
            </a:extLst>
          </p:cNvPr>
          <p:cNvSpPr/>
          <p:nvPr/>
        </p:nvSpPr>
        <p:spPr>
          <a:xfrm>
            <a:off x="3250984" y="79835"/>
            <a:ext cx="972000" cy="972000"/>
          </a:xfrm>
          <a:prstGeom prst="flowChartConnector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solidFill>
                  <a:srgbClr val="16419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WP # 2</a:t>
            </a:r>
          </a:p>
          <a:p>
            <a:pPr algn="ctr"/>
            <a:r>
              <a:rPr lang="fr-FR" sz="800" spc="-70" dirty="0">
                <a:solidFill>
                  <a:srgbClr val="16419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Co-construction</a:t>
            </a:r>
            <a:r>
              <a:rPr lang="fr-FR" sz="800" dirty="0">
                <a:solidFill>
                  <a:srgbClr val="16419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des chemins d’impacts</a:t>
            </a: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481E7A7-82D7-2982-3777-DF65435AF410}"/>
              </a:ext>
            </a:extLst>
          </p:cNvPr>
          <p:cNvSpPr/>
          <p:nvPr/>
        </p:nvSpPr>
        <p:spPr>
          <a:xfrm>
            <a:off x="2205266" y="31335"/>
            <a:ext cx="1337535" cy="1204001"/>
          </a:xfrm>
          <a:prstGeom prst="flowChartConnector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>
                <a:solidFill>
                  <a:srgbClr val="164194"/>
                </a:solidFill>
                <a:latin typeface="Tw Cen MT"/>
                <a:cs typeface="Calibri"/>
              </a:rPr>
              <a:t>WP # 1</a:t>
            </a:r>
          </a:p>
          <a:p>
            <a:pPr algn="ctr"/>
            <a:r>
              <a:rPr lang="fr-FR" sz="1000" dirty="0">
                <a:solidFill>
                  <a:srgbClr val="164194"/>
                </a:solidFill>
                <a:latin typeface="Tw Cen MT"/>
                <a:cs typeface="Calibri"/>
              </a:rPr>
              <a:t> Animation générale </a:t>
            </a:r>
            <a:br>
              <a:rPr lang="fr-FR" sz="1000" dirty="0">
                <a:solidFill>
                  <a:srgbClr val="164194"/>
                </a:solidFill>
                <a:latin typeface="Tw Cen MT"/>
                <a:cs typeface="Calibri"/>
              </a:rPr>
            </a:br>
            <a:r>
              <a:rPr lang="fr-FR" sz="1000" dirty="0">
                <a:solidFill>
                  <a:srgbClr val="164194"/>
                </a:solidFill>
                <a:latin typeface="Tw Cen MT"/>
                <a:cs typeface="Calibri"/>
              </a:rPr>
              <a:t>RITA 3 et communication </a:t>
            </a:r>
            <a:endParaRPr lang="fr-FR" sz="1000" dirty="0">
              <a:solidFill>
                <a:srgbClr val="164194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BE3DFE-362A-2967-EDF0-5931384BCFAE}"/>
              </a:ext>
            </a:extLst>
          </p:cNvPr>
          <p:cNvSpPr txBox="1"/>
          <p:nvPr/>
        </p:nvSpPr>
        <p:spPr>
          <a:xfrm>
            <a:off x="4232973" y="4908051"/>
            <a:ext cx="1878429" cy="29056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3112BE2-AE89-40A5-CCCE-9B1CE047D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86" y="1258932"/>
            <a:ext cx="5061991" cy="3600000"/>
          </a:xfrm>
          <a:prstGeom prst="rect">
            <a:avLst/>
          </a:prstGeom>
        </p:spPr>
      </p:pic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217B3CEE-72D9-52BB-395F-FF9AF048BED2}"/>
              </a:ext>
            </a:extLst>
          </p:cNvPr>
          <p:cNvSpPr/>
          <p:nvPr/>
        </p:nvSpPr>
        <p:spPr>
          <a:xfrm rot="21220678">
            <a:off x="2513289" y="4347408"/>
            <a:ext cx="105610" cy="58992"/>
          </a:xfrm>
          <a:custGeom>
            <a:avLst/>
            <a:gdLst>
              <a:gd name="connsiteX0" fmla="*/ 105610 w 105610"/>
              <a:gd name="connsiteY0" fmla="*/ 0 h 58992"/>
              <a:gd name="connsiteX1" fmla="*/ 102 w 105610"/>
              <a:gd name="connsiteY1" fmla="*/ 58616 h 58992"/>
              <a:gd name="connsiteX2" fmla="*/ 105610 w 105610"/>
              <a:gd name="connsiteY2" fmla="*/ 0 h 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10" h="58992">
                <a:moveTo>
                  <a:pt x="105610" y="0"/>
                </a:moveTo>
                <a:cubicBezTo>
                  <a:pt x="105610" y="0"/>
                  <a:pt x="4010" y="52754"/>
                  <a:pt x="102" y="58616"/>
                </a:cubicBezTo>
                <a:cubicBezTo>
                  <a:pt x="-3806" y="64478"/>
                  <a:pt x="105610" y="0"/>
                  <a:pt x="105610" y="0"/>
                </a:cubicBezTo>
                <a:close/>
              </a:path>
            </a:pathLst>
          </a:custGeom>
          <a:solidFill>
            <a:srgbClr val="AFCA0B"/>
          </a:solidFill>
          <a:ln w="28575">
            <a:solidFill>
              <a:srgbClr val="AFCA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E9FF02B1-3506-181A-9163-580F5A76DF5D}"/>
              </a:ext>
            </a:extLst>
          </p:cNvPr>
          <p:cNvSpPr/>
          <p:nvPr/>
        </p:nvSpPr>
        <p:spPr>
          <a:xfrm>
            <a:off x="6547874" y="47504"/>
            <a:ext cx="972000" cy="970920"/>
          </a:xfrm>
          <a:prstGeom prst="flowChartConnector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/>
                <a:cs typeface="Calibri"/>
              </a:rPr>
              <a:t>WP # 5</a:t>
            </a:r>
            <a:endParaRPr lang="fr-FR" sz="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800" dirty="0">
                <a:latin typeface="Tw Cen MT"/>
                <a:cs typeface="Calibri"/>
              </a:rPr>
              <a:t>Valorisation et </a:t>
            </a:r>
            <a:r>
              <a:rPr lang="fr-FR" sz="800" spc="-30" dirty="0">
                <a:latin typeface="Tw Cen MT"/>
                <a:cs typeface="Calibri"/>
              </a:rPr>
              <a:t>capitalisation</a:t>
            </a:r>
            <a:endParaRPr lang="fr-FR" sz="800" spc="-3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7F946A08-8DF7-9958-2344-A661041F23CE}"/>
              </a:ext>
            </a:extLst>
          </p:cNvPr>
          <p:cNvSpPr/>
          <p:nvPr/>
        </p:nvSpPr>
        <p:spPr>
          <a:xfrm>
            <a:off x="5701784" y="47504"/>
            <a:ext cx="972000" cy="989024"/>
          </a:xfrm>
          <a:prstGeom prst="flowChartConnector">
            <a:avLst/>
          </a:prstGeom>
          <a:solidFill>
            <a:srgbClr val="BC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 panose="020B0602020104020603" pitchFamily="34" charset="0"/>
                <a:cs typeface="Calibri" panose="020F0502020204030204" pitchFamily="34" charset="0"/>
              </a:rPr>
              <a:t>WP # 4</a:t>
            </a:r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Formation des acteurs du transfert</a:t>
            </a:r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AF2A9611-C0FC-44D5-00E5-028457A99052}"/>
              </a:ext>
            </a:extLst>
          </p:cNvPr>
          <p:cNvSpPr/>
          <p:nvPr/>
        </p:nvSpPr>
        <p:spPr>
          <a:xfrm>
            <a:off x="4828174" y="47504"/>
            <a:ext cx="972000" cy="989024"/>
          </a:xfrm>
          <a:prstGeom prst="flowChartConnector">
            <a:avLst/>
          </a:pr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 panose="020B0602020104020603" pitchFamily="34" charset="0"/>
                <a:cs typeface="Calibri" panose="020F0502020204030204" pitchFamily="34" charset="0"/>
              </a:rPr>
              <a:t>WP # 3</a:t>
            </a:r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Appui au transfert et indicateurs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186FA0-2BC6-8C95-74F4-65967B36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24" y="2794393"/>
            <a:ext cx="3061222" cy="1147374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l"/>
            <a:r>
              <a:rPr lang="en-US" sz="1400" b="1" i="1" dirty="0">
                <a:solidFill>
                  <a:srgbClr val="28B8CE"/>
                </a:solidFill>
                <a:latin typeface="Arial"/>
                <a:cs typeface="Arial"/>
              </a:rPr>
              <a:t>2.1 </a:t>
            </a:r>
            <a:r>
              <a:rPr lang="en-US" sz="1400" b="1" i="1" dirty="0" err="1">
                <a:solidFill>
                  <a:srgbClr val="28B8CE"/>
                </a:solidFill>
                <a:latin typeface="Arial"/>
                <a:cs typeface="Arial"/>
              </a:rPr>
              <a:t>Inventaire</a:t>
            </a:r>
            <a:r>
              <a:rPr lang="en-US" sz="1400" b="1" i="1" dirty="0">
                <a:solidFill>
                  <a:srgbClr val="28B8CE"/>
                </a:solidFill>
                <a:latin typeface="Arial"/>
                <a:cs typeface="Arial"/>
              </a:rPr>
              <a:t> des success-stories par </a:t>
            </a:r>
            <a:r>
              <a:rPr lang="en-US" sz="1400" b="1" i="1" dirty="0" err="1">
                <a:solidFill>
                  <a:srgbClr val="28B8CE"/>
                </a:solidFill>
                <a:latin typeface="Arial"/>
                <a:cs typeface="Arial"/>
              </a:rPr>
              <a:t>territoire</a:t>
            </a:r>
            <a:br>
              <a:rPr lang="en-US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en-US" sz="1400" b="1" i="1" dirty="0">
                <a:solidFill>
                  <a:srgbClr val="28B8CE"/>
                </a:solidFill>
                <a:latin typeface="Arial"/>
                <a:cs typeface="Arial"/>
              </a:rPr>
              <a:t>I</a:t>
            </a: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dentification, avec les partenaires, des cas d'études à traiter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465E3F9-D731-B69A-03F5-5B7411F3DEE4}"/>
              </a:ext>
            </a:extLst>
          </p:cNvPr>
          <p:cNvGrpSpPr/>
          <p:nvPr/>
        </p:nvGrpSpPr>
        <p:grpSpPr>
          <a:xfrm>
            <a:off x="6121065" y="1848294"/>
            <a:ext cx="3483615" cy="874102"/>
            <a:chOff x="6249846" y="642130"/>
            <a:chExt cx="3483615" cy="874102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E24CBC46-CF94-0998-E4CF-725DCAC7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249846" y="642130"/>
              <a:ext cx="628175" cy="667436"/>
            </a:xfrm>
            <a:prstGeom prst="rect">
              <a:avLst/>
            </a:prstGeom>
          </p:spPr>
        </p:pic>
        <p:sp>
          <p:nvSpPr>
            <p:cNvPr id="7" name="Titre 2">
              <a:extLst>
                <a:ext uri="{FF2B5EF4-FFF2-40B4-BE49-F238E27FC236}">
                  <a16:creationId xmlns:a16="http://schemas.microsoft.com/office/drawing/2014/main" id="{64B940F2-73E3-75E9-60B8-3DCF238B578C}"/>
                </a:ext>
              </a:extLst>
            </p:cNvPr>
            <p:cNvSpPr txBox="1">
              <a:spLocks/>
            </p:cNvSpPr>
            <p:nvPr/>
          </p:nvSpPr>
          <p:spPr>
            <a:xfrm>
              <a:off x="6742173" y="848796"/>
              <a:ext cx="2991288" cy="66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algn="l"/>
              <a:r>
                <a:rPr lang="fr-FR" sz="1800" b="1" i="1" dirty="0">
                  <a:solidFill>
                    <a:srgbClr val="28B8CE"/>
                  </a:solidFill>
                  <a:latin typeface="Arial"/>
                  <a:cs typeface="Arial"/>
                </a:rPr>
                <a:t>Livrables 2024-2025</a:t>
              </a:r>
            </a:p>
            <a:p>
              <a:pPr marL="171450" algn="l"/>
              <a:endParaRPr lang="fr-FR" sz="1200" b="1" i="1" dirty="0">
                <a:solidFill>
                  <a:srgbClr val="28B8C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23C427AE-3682-921F-9FB7-27658608E5A9}"/>
              </a:ext>
            </a:extLst>
          </p:cNvPr>
          <p:cNvSpPr/>
          <p:nvPr/>
        </p:nvSpPr>
        <p:spPr>
          <a:xfrm>
            <a:off x="2791972" y="58970"/>
            <a:ext cx="972000" cy="977558"/>
          </a:xfrm>
          <a:prstGeom prst="flowChartConnector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solidFill>
                  <a:srgbClr val="164194"/>
                </a:solidFill>
                <a:latin typeface="Tw Cen MT"/>
                <a:cs typeface="Calibri"/>
              </a:rPr>
              <a:t>WP # 1</a:t>
            </a:r>
          </a:p>
          <a:p>
            <a:pPr algn="ctr"/>
            <a:r>
              <a:rPr lang="fr-FR" sz="800" dirty="0">
                <a:solidFill>
                  <a:srgbClr val="164194"/>
                </a:solidFill>
                <a:latin typeface="Tw Cen MT"/>
                <a:cs typeface="Calibri"/>
              </a:rPr>
              <a:t> Animation générale </a:t>
            </a:r>
            <a:br>
              <a:rPr lang="fr-FR" sz="800" dirty="0">
                <a:solidFill>
                  <a:srgbClr val="164194"/>
                </a:solidFill>
                <a:latin typeface="Tw Cen MT"/>
                <a:cs typeface="Calibri"/>
              </a:rPr>
            </a:br>
            <a:r>
              <a:rPr lang="fr-FR" sz="800" dirty="0">
                <a:solidFill>
                  <a:srgbClr val="164194"/>
                </a:solidFill>
                <a:latin typeface="Tw Cen MT"/>
                <a:cs typeface="Calibri"/>
              </a:rPr>
              <a:t>RITA 3 et </a:t>
            </a:r>
            <a:r>
              <a:rPr lang="fr-FR" sz="800" spc="-50" dirty="0">
                <a:solidFill>
                  <a:srgbClr val="164194"/>
                </a:solidFill>
                <a:latin typeface="Tw Cen MT"/>
                <a:cs typeface="Calibri"/>
              </a:rPr>
              <a:t>communication</a:t>
            </a:r>
            <a:r>
              <a:rPr lang="fr-FR" sz="800" dirty="0">
                <a:solidFill>
                  <a:srgbClr val="164194"/>
                </a:solidFill>
                <a:latin typeface="Tw Cen MT"/>
                <a:cs typeface="Calibri"/>
              </a:rPr>
              <a:t> </a:t>
            </a:r>
            <a:endParaRPr lang="fr-FR" sz="800" dirty="0">
              <a:solidFill>
                <a:srgbClr val="164194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0D8969DE-D6DD-B887-8DBC-7EAE48CFAB8E}"/>
              </a:ext>
            </a:extLst>
          </p:cNvPr>
          <p:cNvSpPr/>
          <p:nvPr/>
        </p:nvSpPr>
        <p:spPr>
          <a:xfrm>
            <a:off x="3580956" y="16243"/>
            <a:ext cx="1474638" cy="1209697"/>
          </a:xfrm>
          <a:prstGeom prst="flowChartConnector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rgbClr val="164194"/>
                </a:solidFill>
                <a:latin typeface="Tw Cen MT"/>
                <a:cs typeface="Calibri"/>
              </a:rPr>
              <a:t>WP # 2</a:t>
            </a:r>
          </a:p>
          <a:p>
            <a:pPr algn="ctr"/>
            <a:r>
              <a:rPr lang="fr-FR" sz="1200" spc="-30" dirty="0">
                <a:solidFill>
                  <a:srgbClr val="164194"/>
                </a:solidFill>
                <a:latin typeface="Tw Cen MT"/>
                <a:cs typeface="Calibri"/>
              </a:rPr>
              <a:t>Co-construction </a:t>
            </a:r>
            <a:r>
              <a:rPr lang="fr-FR" sz="1200" dirty="0">
                <a:solidFill>
                  <a:srgbClr val="164194"/>
                </a:solidFill>
                <a:latin typeface="Tw Cen MT"/>
                <a:cs typeface="Calibri"/>
              </a:rPr>
              <a:t>des chemins d’impacts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49E081-78E3-8EA4-C0CA-F05AE5F4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68" y="1397248"/>
            <a:ext cx="57664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A20E498-ACBF-9FE4-DF2C-FAC2DE7C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183" y="2571750"/>
            <a:ext cx="2355876" cy="1809926"/>
          </a:xfrm>
        </p:spPr>
        <p:txBody>
          <a:bodyPr/>
          <a:lstStyle/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3.1 Liste d'indicateurs et mesure du T0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3.2 Stage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3.3 Stage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3.4 Webinaires et  journées transfert</a:t>
            </a:r>
            <a:endParaRPr lang="fr-FR" dirty="0">
              <a:solidFill>
                <a:srgbClr val="28B8CE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BB50BD5-B1CD-325B-2778-2BFBD7A7E4C8}"/>
              </a:ext>
            </a:extLst>
          </p:cNvPr>
          <p:cNvGrpSpPr/>
          <p:nvPr/>
        </p:nvGrpSpPr>
        <p:grpSpPr>
          <a:xfrm>
            <a:off x="6089267" y="1687681"/>
            <a:ext cx="3409192" cy="746133"/>
            <a:chOff x="6158440" y="781481"/>
            <a:chExt cx="3409192" cy="746133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FAC34D53-4157-4ADA-1FBE-A366F5A2D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58440" y="781481"/>
              <a:ext cx="677646" cy="720000"/>
            </a:xfrm>
            <a:prstGeom prst="rect">
              <a:avLst/>
            </a:prstGeom>
          </p:spPr>
        </p:pic>
        <p:sp>
          <p:nvSpPr>
            <p:cNvPr id="7" name="Titre 2">
              <a:extLst>
                <a:ext uri="{FF2B5EF4-FFF2-40B4-BE49-F238E27FC236}">
                  <a16:creationId xmlns:a16="http://schemas.microsoft.com/office/drawing/2014/main" id="{1C748DEE-6E6A-12B0-29B3-A6BA6EBB0793}"/>
                </a:ext>
              </a:extLst>
            </p:cNvPr>
            <p:cNvSpPr txBox="1">
              <a:spLocks/>
            </p:cNvSpPr>
            <p:nvPr/>
          </p:nvSpPr>
          <p:spPr>
            <a:xfrm>
              <a:off x="6878021" y="860178"/>
              <a:ext cx="2689611" cy="66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algn="l"/>
              <a:r>
                <a:rPr lang="fr-FR" sz="1700" b="1" i="1" dirty="0">
                  <a:solidFill>
                    <a:srgbClr val="28B8CE"/>
                  </a:solidFill>
                  <a:latin typeface="Arial"/>
                  <a:cs typeface="Arial"/>
                </a:rPr>
                <a:t>Livrables 2024-2025</a:t>
              </a:r>
            </a:p>
            <a:p>
              <a:pPr marL="171450" algn="l"/>
              <a:r>
                <a:rPr lang="fr-FR" sz="1200" b="1" i="1" dirty="0">
                  <a:solidFill>
                    <a:srgbClr val="28B8CE"/>
                  </a:solidFill>
                  <a:latin typeface="Arial"/>
                  <a:cs typeface="Arial"/>
                </a:rPr>
                <a:t>(exemples)</a:t>
              </a:r>
              <a:endParaRPr lang="fr-FR" dirty="0">
                <a:solidFill>
                  <a:srgbClr val="28B8CE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484AB97-65C4-26D9-394A-93C1564E03A3}"/>
              </a:ext>
            </a:extLst>
          </p:cNvPr>
          <p:cNvGrpSpPr/>
          <p:nvPr/>
        </p:nvGrpSpPr>
        <p:grpSpPr>
          <a:xfrm>
            <a:off x="2349726" y="-52349"/>
            <a:ext cx="4233932" cy="1316459"/>
            <a:chOff x="2262297" y="1175819"/>
            <a:chExt cx="11956733" cy="3645377"/>
          </a:xfrm>
        </p:grpSpPr>
        <p:sp>
          <p:nvSpPr>
            <p:cNvPr id="18" name="Organigramme : Connecteur 17">
              <a:extLst>
                <a:ext uri="{FF2B5EF4-FFF2-40B4-BE49-F238E27FC236}">
                  <a16:creationId xmlns:a16="http://schemas.microsoft.com/office/drawing/2014/main" id="{5898922A-9A11-E17D-183C-A4C9C580922D}"/>
                </a:ext>
              </a:extLst>
            </p:cNvPr>
            <p:cNvSpPr/>
            <p:nvPr/>
          </p:nvSpPr>
          <p:spPr>
            <a:xfrm>
              <a:off x="11474077" y="1521032"/>
              <a:ext cx="2744953" cy="2688553"/>
            </a:xfrm>
            <a:prstGeom prst="flowChartConnector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latin typeface="Tw Cen MT"/>
                  <a:cs typeface="Calibri"/>
                </a:rPr>
                <a:t>WP # 5</a:t>
              </a:r>
              <a:r>
                <a:rPr lang="fr-FR" sz="800" dirty="0">
                  <a:latin typeface="Tw Cen MT"/>
                  <a:cs typeface="Calibri"/>
                </a:rPr>
                <a:t> </a:t>
              </a:r>
              <a:endParaRPr lang="fr-FR" sz="800" dirty="0"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800" dirty="0">
                  <a:latin typeface="Tw Cen MT"/>
                  <a:cs typeface="Calibri"/>
                </a:rPr>
                <a:t>Valorisation et </a:t>
              </a:r>
              <a:r>
                <a:rPr lang="fr-FR" sz="800" spc="-20" dirty="0">
                  <a:latin typeface="Tw Cen MT"/>
                  <a:cs typeface="Calibri"/>
                </a:rPr>
                <a:t>capitalisation</a:t>
              </a:r>
              <a:endParaRPr lang="fr-FR" sz="800" spc="-20" dirty="0"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rganigramme : Connecteur 16">
              <a:extLst>
                <a:ext uri="{FF2B5EF4-FFF2-40B4-BE49-F238E27FC236}">
                  <a16:creationId xmlns:a16="http://schemas.microsoft.com/office/drawing/2014/main" id="{9715DA95-5B3F-CE75-F334-09E29D7880A2}"/>
                </a:ext>
              </a:extLst>
            </p:cNvPr>
            <p:cNvSpPr/>
            <p:nvPr/>
          </p:nvSpPr>
          <p:spPr>
            <a:xfrm>
              <a:off x="9230180" y="1525452"/>
              <a:ext cx="2748711" cy="2738685"/>
            </a:xfrm>
            <a:prstGeom prst="flowChartConnector">
              <a:avLst/>
            </a:prstGeom>
            <a:solidFill>
              <a:srgbClr val="BC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latin typeface="Tw Cen MT" panose="020B0602020104020603" pitchFamily="34" charset="0"/>
                  <a:cs typeface="Calibri" panose="020F0502020204030204" pitchFamily="34" charset="0"/>
                </a:rPr>
                <a:t>WP # 4</a:t>
              </a:r>
              <a:r>
                <a:rPr lang="fr-FR" sz="800" dirty="0">
                  <a:latin typeface="Tw Cen MT" panose="020B0602020104020603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sz="800" dirty="0">
                  <a:latin typeface="Tw Cen MT" panose="020B0602020104020603" pitchFamily="34" charset="0"/>
                  <a:cs typeface="Calibri" panose="020F0502020204030204" pitchFamily="34" charset="0"/>
                </a:rPr>
                <a:t>Formation des acteurs du transfert</a:t>
              </a:r>
            </a:p>
          </p:txBody>
        </p:sp>
        <p:sp>
          <p:nvSpPr>
            <p:cNvPr id="19" name="Organigramme : Connecteur 18">
              <a:extLst>
                <a:ext uri="{FF2B5EF4-FFF2-40B4-BE49-F238E27FC236}">
                  <a16:creationId xmlns:a16="http://schemas.microsoft.com/office/drawing/2014/main" id="{DA9FAD44-4D24-F72C-7433-F0601CF7B9DE}"/>
                </a:ext>
              </a:extLst>
            </p:cNvPr>
            <p:cNvSpPr/>
            <p:nvPr/>
          </p:nvSpPr>
          <p:spPr>
            <a:xfrm>
              <a:off x="2262297" y="1501933"/>
              <a:ext cx="2846618" cy="2706934"/>
            </a:xfrm>
            <a:prstGeom prst="flowChartConnector">
              <a:avLst/>
            </a:prstGeom>
            <a:solidFill>
              <a:srgbClr val="AF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solidFill>
                    <a:srgbClr val="164194"/>
                  </a:solidFill>
                  <a:latin typeface="Tw Cen MT"/>
                  <a:cs typeface="Calibri"/>
                </a:rPr>
                <a:t>WP # 1</a:t>
              </a:r>
            </a:p>
            <a:p>
              <a:pPr algn="ctr"/>
              <a:r>
                <a:rPr lang="fr-FR" sz="800" dirty="0">
                  <a:solidFill>
                    <a:srgbClr val="164194"/>
                  </a:solidFill>
                  <a:latin typeface="Tw Cen MT"/>
                  <a:cs typeface="Calibri"/>
                </a:rPr>
                <a:t> Animation générale RITA 3 et </a:t>
              </a:r>
              <a:r>
                <a:rPr lang="fr-FR" sz="800" spc="-30" dirty="0">
                  <a:solidFill>
                    <a:srgbClr val="164194"/>
                  </a:solidFill>
                  <a:latin typeface="Tw Cen MT"/>
                  <a:cs typeface="Calibri"/>
                </a:rPr>
                <a:t>communication </a:t>
              </a:r>
              <a:endParaRPr lang="fr-FR" sz="800" spc="-30" dirty="0">
                <a:solidFill>
                  <a:srgbClr val="164194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rganigramme : Connecteur 19">
              <a:extLst>
                <a:ext uri="{FF2B5EF4-FFF2-40B4-BE49-F238E27FC236}">
                  <a16:creationId xmlns:a16="http://schemas.microsoft.com/office/drawing/2014/main" id="{DCB123A5-2B89-CD51-2CE1-49EE7494258C}"/>
                </a:ext>
              </a:extLst>
            </p:cNvPr>
            <p:cNvSpPr/>
            <p:nvPr/>
          </p:nvSpPr>
          <p:spPr>
            <a:xfrm>
              <a:off x="4505347" y="1518008"/>
              <a:ext cx="2846618" cy="2789774"/>
            </a:xfrm>
            <a:prstGeom prst="flowChartConnector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solidFill>
                    <a:srgbClr val="164194"/>
                  </a:solidFill>
                  <a:latin typeface="Tw Cen MT"/>
                  <a:cs typeface="Calibri"/>
                </a:rPr>
                <a:t>WP # 2</a:t>
              </a:r>
            </a:p>
            <a:p>
              <a:pPr algn="ctr"/>
              <a:r>
                <a:rPr lang="fr-FR" sz="800" spc="-50" dirty="0">
                  <a:solidFill>
                    <a:srgbClr val="164194"/>
                  </a:solidFill>
                  <a:latin typeface="Tw Cen MT"/>
                  <a:cs typeface="Calibri"/>
                </a:rPr>
                <a:t>Co-constructio</a:t>
              </a:r>
              <a:r>
                <a:rPr lang="fr-FR" sz="800" dirty="0">
                  <a:solidFill>
                    <a:srgbClr val="164194"/>
                  </a:solidFill>
                  <a:latin typeface="Tw Cen MT"/>
                  <a:cs typeface="Calibri"/>
                </a:rPr>
                <a:t>n des chemins d’impacts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7DB2B25-6DE6-F1D7-C7B2-047E3C26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362458" y="1175819"/>
              <a:ext cx="3663044" cy="3645377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49947685-44D3-8E54-FFD7-006B5412B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5" y="1363500"/>
            <a:ext cx="59508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2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DCE56F-46FA-14E6-3418-463D72CF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980" y="2425835"/>
            <a:ext cx="3084662" cy="2609402"/>
          </a:xfr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4.1 Inventaire des besoins en formation des acteurs du transfert 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endParaRPr lang="en-US" sz="1400" b="1" i="1" dirty="0">
              <a:solidFill>
                <a:srgbClr val="28B8CE"/>
              </a:solidFill>
              <a:latin typeface="Arial"/>
              <a:cs typeface="Arial"/>
            </a:endParaRPr>
          </a:p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4.2 Catalogue de l'offre disponible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endParaRPr lang="en-US" sz="1400" b="1" i="1" dirty="0">
              <a:solidFill>
                <a:srgbClr val="28B8CE"/>
              </a:solidFill>
              <a:latin typeface="Arial"/>
              <a:cs typeface="Arial"/>
            </a:endParaRPr>
          </a:p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4.3 et 4.4 Actions de formation inter-OM (2)</a:t>
            </a:r>
            <a:endParaRPr lang="en-US" sz="1400" b="1" i="1" dirty="0">
              <a:solidFill>
                <a:srgbClr val="28B8CE"/>
              </a:solidFill>
              <a:latin typeface="Arial"/>
              <a:cs typeface="Arial"/>
            </a:endParaRPr>
          </a:p>
          <a:p>
            <a:pPr marL="171450" algn="l"/>
            <a:endParaRPr lang="fr-FR" sz="1400" b="1" i="1" dirty="0">
              <a:solidFill>
                <a:srgbClr val="28B8CE"/>
              </a:solidFill>
              <a:latin typeface="Arial"/>
              <a:cs typeface="Arial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602D57D-E393-301F-C464-E76EBC2C6C62}"/>
              </a:ext>
            </a:extLst>
          </p:cNvPr>
          <p:cNvGrpSpPr/>
          <p:nvPr/>
        </p:nvGrpSpPr>
        <p:grpSpPr>
          <a:xfrm>
            <a:off x="5913451" y="1733460"/>
            <a:ext cx="3409191" cy="720000"/>
            <a:chOff x="6158441" y="788361"/>
            <a:chExt cx="3409191" cy="743687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C4A4C536-64BD-C57F-D22C-A42ADE81C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58441" y="788361"/>
              <a:ext cx="699940" cy="743687"/>
            </a:xfrm>
            <a:prstGeom prst="rect">
              <a:avLst/>
            </a:prstGeom>
          </p:spPr>
        </p:pic>
        <p:sp>
          <p:nvSpPr>
            <p:cNvPr id="10" name="Titre 2">
              <a:extLst>
                <a:ext uri="{FF2B5EF4-FFF2-40B4-BE49-F238E27FC236}">
                  <a16:creationId xmlns:a16="http://schemas.microsoft.com/office/drawing/2014/main" id="{3A6B56C0-12C8-98E6-8C54-55FC88AC6DEB}"/>
                </a:ext>
              </a:extLst>
            </p:cNvPr>
            <p:cNvSpPr txBox="1">
              <a:spLocks/>
            </p:cNvSpPr>
            <p:nvPr/>
          </p:nvSpPr>
          <p:spPr>
            <a:xfrm>
              <a:off x="6878021" y="860178"/>
              <a:ext cx="2689611" cy="66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algn="l"/>
              <a:r>
                <a:rPr lang="fr-FR" sz="1800" b="1" i="1" dirty="0">
                  <a:solidFill>
                    <a:srgbClr val="28B8CE"/>
                  </a:solidFill>
                  <a:latin typeface="Arial"/>
                  <a:cs typeface="Arial"/>
                </a:rPr>
                <a:t>Livrables 2024-2025</a:t>
              </a:r>
            </a:p>
            <a:p>
              <a:pPr marL="171450" algn="l"/>
              <a:r>
                <a:rPr lang="fr-FR" sz="1200" b="1" i="1" dirty="0">
                  <a:solidFill>
                    <a:srgbClr val="28B8CE"/>
                  </a:solidFill>
                  <a:latin typeface="Arial"/>
                  <a:cs typeface="Arial"/>
                </a:rPr>
                <a:t>(exemples)</a:t>
              </a:r>
              <a:endParaRPr lang="fr-FR" dirty="0">
                <a:solidFill>
                  <a:srgbClr val="28B8CE"/>
                </a:solidFill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0E18D9B8-30F2-8723-8AB4-0A4B2D6D9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8" y="1466298"/>
            <a:ext cx="5766453" cy="3600000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E65F3FF-660D-4CE0-6AC0-6619C8A63963}"/>
              </a:ext>
            </a:extLst>
          </p:cNvPr>
          <p:cNvGrpSpPr/>
          <p:nvPr/>
        </p:nvGrpSpPr>
        <p:grpSpPr>
          <a:xfrm>
            <a:off x="2384964" y="25926"/>
            <a:ext cx="4501917" cy="1296754"/>
            <a:chOff x="308336" y="158660"/>
            <a:chExt cx="4501917" cy="1296754"/>
          </a:xfrm>
        </p:grpSpPr>
        <p:sp>
          <p:nvSpPr>
            <p:cNvPr id="18" name="Organigramme : Connecteur 17">
              <a:extLst>
                <a:ext uri="{FF2B5EF4-FFF2-40B4-BE49-F238E27FC236}">
                  <a16:creationId xmlns:a16="http://schemas.microsoft.com/office/drawing/2014/main" id="{4005EE83-CA87-8DAA-81CA-5BC05DCAE246}"/>
                </a:ext>
              </a:extLst>
            </p:cNvPr>
            <p:cNvSpPr/>
            <p:nvPr/>
          </p:nvSpPr>
          <p:spPr>
            <a:xfrm>
              <a:off x="308336" y="301728"/>
              <a:ext cx="972000" cy="977558"/>
            </a:xfrm>
            <a:prstGeom prst="flowChartConnector">
              <a:avLst/>
            </a:prstGeom>
            <a:solidFill>
              <a:srgbClr val="AF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solidFill>
                    <a:srgbClr val="164194"/>
                  </a:solidFill>
                  <a:latin typeface="Tw Cen MT"/>
                  <a:cs typeface="Calibri"/>
                </a:rPr>
                <a:t>WP # 1</a:t>
              </a:r>
            </a:p>
            <a:p>
              <a:pPr algn="ctr"/>
              <a:r>
                <a:rPr lang="fr-FR" sz="800" dirty="0">
                  <a:solidFill>
                    <a:srgbClr val="164194"/>
                  </a:solidFill>
                  <a:latin typeface="Tw Cen MT"/>
                  <a:cs typeface="Calibri"/>
                </a:rPr>
                <a:t> Animation générale RITA 3 et </a:t>
              </a:r>
              <a:r>
                <a:rPr lang="fr-FR" sz="800" spc="-50" dirty="0">
                  <a:solidFill>
                    <a:srgbClr val="164194"/>
                  </a:solidFill>
                  <a:latin typeface="Tw Cen MT"/>
                  <a:cs typeface="Calibri"/>
                </a:rPr>
                <a:t>communication </a:t>
              </a:r>
              <a:endParaRPr lang="fr-FR" sz="800" spc="-50" dirty="0">
                <a:solidFill>
                  <a:srgbClr val="164194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rganigramme : Connecteur 18">
              <a:extLst>
                <a:ext uri="{FF2B5EF4-FFF2-40B4-BE49-F238E27FC236}">
                  <a16:creationId xmlns:a16="http://schemas.microsoft.com/office/drawing/2014/main" id="{DD20E2C5-C21E-FFDF-590E-7E284079EC57}"/>
                </a:ext>
              </a:extLst>
            </p:cNvPr>
            <p:cNvSpPr/>
            <p:nvPr/>
          </p:nvSpPr>
          <p:spPr>
            <a:xfrm>
              <a:off x="1102610" y="307533"/>
              <a:ext cx="1008000" cy="1007474"/>
            </a:xfrm>
            <a:prstGeom prst="flowChartConnector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solidFill>
                    <a:srgbClr val="164194"/>
                  </a:solidFill>
                  <a:latin typeface="Tw Cen MT"/>
                  <a:cs typeface="Calibri"/>
                </a:rPr>
                <a:t>WP # 2</a:t>
              </a:r>
            </a:p>
            <a:p>
              <a:pPr algn="ctr"/>
              <a:r>
                <a:rPr lang="fr-FR" sz="800" spc="-40" dirty="0">
                  <a:solidFill>
                    <a:srgbClr val="164194"/>
                  </a:solidFill>
                  <a:latin typeface="Tw Cen MT"/>
                  <a:cs typeface="Calibri"/>
                </a:rPr>
                <a:t>Co-construction</a:t>
              </a:r>
              <a:r>
                <a:rPr lang="fr-FR" sz="800" dirty="0">
                  <a:solidFill>
                    <a:srgbClr val="164194"/>
                  </a:solidFill>
                  <a:latin typeface="Tw Cen MT"/>
                  <a:cs typeface="Calibri"/>
                </a:rPr>
                <a:t> des chemins d’impacts</a:t>
              </a:r>
            </a:p>
          </p:txBody>
        </p:sp>
        <p:sp>
          <p:nvSpPr>
            <p:cNvPr id="17" name="Organigramme : Connecteur 16">
              <a:extLst>
                <a:ext uri="{FF2B5EF4-FFF2-40B4-BE49-F238E27FC236}">
                  <a16:creationId xmlns:a16="http://schemas.microsoft.com/office/drawing/2014/main" id="{34FF7294-9FE1-ECB2-037D-353102818656}"/>
                </a:ext>
              </a:extLst>
            </p:cNvPr>
            <p:cNvSpPr/>
            <p:nvPr/>
          </p:nvSpPr>
          <p:spPr>
            <a:xfrm>
              <a:off x="3808520" y="308366"/>
              <a:ext cx="1001733" cy="970920"/>
            </a:xfrm>
            <a:prstGeom prst="flowChartConnector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latin typeface="Tw Cen MT"/>
                  <a:cs typeface="Calibri"/>
                </a:rPr>
                <a:t>WP # 5</a:t>
              </a:r>
              <a:r>
                <a:rPr lang="fr-FR" sz="800" dirty="0">
                  <a:latin typeface="Tw Cen MT"/>
                  <a:cs typeface="Calibri"/>
                </a:rPr>
                <a:t> </a:t>
              </a:r>
              <a:endParaRPr lang="fr-FR" sz="800" dirty="0"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800" dirty="0">
                  <a:latin typeface="Tw Cen MT"/>
                  <a:cs typeface="Calibri"/>
                </a:rPr>
                <a:t>Valorisation et </a:t>
              </a:r>
              <a:r>
                <a:rPr lang="fr-FR" sz="800" spc="-30" dirty="0">
                  <a:latin typeface="Tw Cen MT"/>
                  <a:cs typeface="Calibri"/>
                </a:rPr>
                <a:t>capitalisation</a:t>
              </a:r>
              <a:endParaRPr lang="fr-FR" sz="800" spc="-30" dirty="0"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rganigramme : Connecteur 39">
              <a:extLst>
                <a:ext uri="{FF2B5EF4-FFF2-40B4-BE49-F238E27FC236}">
                  <a16:creationId xmlns:a16="http://schemas.microsoft.com/office/drawing/2014/main" id="{312708C7-99D8-AB96-468D-DD04D76CE5ED}"/>
                </a:ext>
              </a:extLst>
            </p:cNvPr>
            <p:cNvSpPr/>
            <p:nvPr/>
          </p:nvSpPr>
          <p:spPr>
            <a:xfrm>
              <a:off x="1977023" y="339690"/>
              <a:ext cx="972000" cy="989024"/>
            </a:xfrm>
            <a:prstGeom prst="flowChartConnector">
              <a:avLst/>
            </a:prstGeom>
            <a:solidFill>
              <a:srgbClr val="00A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b="1" dirty="0">
                  <a:latin typeface="Tw Cen MT" panose="020B0602020104020603" pitchFamily="34" charset="0"/>
                  <a:cs typeface="Calibri" panose="020F0502020204030204" pitchFamily="34" charset="0"/>
                </a:rPr>
                <a:t>WP # 3</a:t>
              </a:r>
              <a:r>
                <a:rPr lang="fr-FR" sz="800" dirty="0">
                  <a:latin typeface="Tw Cen MT" panose="020B0602020104020603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sz="800" dirty="0">
                  <a:latin typeface="Tw Cen MT" panose="020B0602020104020603" pitchFamily="34" charset="0"/>
                  <a:cs typeface="Calibri" panose="020F0502020204030204" pitchFamily="34" charset="0"/>
                </a:rPr>
                <a:t>Appui au transfert et indicateurs</a:t>
              </a:r>
            </a:p>
          </p:txBody>
        </p:sp>
        <p:sp>
          <p:nvSpPr>
            <p:cNvPr id="16" name="Organigramme : Connecteur 15">
              <a:extLst>
                <a:ext uri="{FF2B5EF4-FFF2-40B4-BE49-F238E27FC236}">
                  <a16:creationId xmlns:a16="http://schemas.microsoft.com/office/drawing/2014/main" id="{D171597A-A618-3ABF-4CD7-1EFD67F2076D}"/>
                </a:ext>
              </a:extLst>
            </p:cNvPr>
            <p:cNvSpPr/>
            <p:nvPr/>
          </p:nvSpPr>
          <p:spPr>
            <a:xfrm>
              <a:off x="2677531" y="158660"/>
              <a:ext cx="1368000" cy="1296754"/>
            </a:xfrm>
            <a:prstGeom prst="flowChartConnector">
              <a:avLst/>
            </a:prstGeom>
            <a:solidFill>
              <a:srgbClr val="BC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1" dirty="0">
                  <a:latin typeface="Tw Cen MT"/>
                  <a:cs typeface="Calibri"/>
                </a:rPr>
                <a:t>WP # 4</a:t>
              </a:r>
              <a:r>
                <a:rPr lang="fr-FR" sz="1000" dirty="0">
                  <a:latin typeface="Tw Cen MT"/>
                  <a:cs typeface="Calibri"/>
                </a:rPr>
                <a:t> </a:t>
              </a:r>
              <a:endParaRPr lang="fr-FR" sz="1000" dirty="0"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000" dirty="0">
                  <a:latin typeface="Tw Cen MT"/>
                  <a:cs typeface="Calibri"/>
                </a:rPr>
                <a:t>Formation des acteurs du transfert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81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44149824-F57C-FDA3-2D2C-CC527F86884E}"/>
              </a:ext>
            </a:extLst>
          </p:cNvPr>
          <p:cNvSpPr/>
          <p:nvPr/>
        </p:nvSpPr>
        <p:spPr>
          <a:xfrm>
            <a:off x="2374314" y="111985"/>
            <a:ext cx="1008000" cy="977558"/>
          </a:xfrm>
          <a:prstGeom prst="flowChartConnector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solidFill>
                  <a:srgbClr val="164194"/>
                </a:solidFill>
                <a:latin typeface="Tw Cen MT"/>
                <a:cs typeface="Calibri"/>
              </a:rPr>
              <a:t>WP # 1</a:t>
            </a:r>
          </a:p>
          <a:p>
            <a:pPr algn="ctr"/>
            <a:r>
              <a:rPr lang="fr-FR" sz="800" dirty="0">
                <a:solidFill>
                  <a:srgbClr val="164194"/>
                </a:solidFill>
                <a:latin typeface="Tw Cen MT"/>
                <a:cs typeface="Calibri"/>
              </a:rPr>
              <a:t> Animation générale RITA 3 et </a:t>
            </a:r>
            <a:r>
              <a:rPr lang="fr-FR" sz="800" spc="-30" dirty="0">
                <a:solidFill>
                  <a:srgbClr val="164194"/>
                </a:solidFill>
                <a:latin typeface="Tw Cen MT"/>
                <a:cs typeface="Calibri"/>
              </a:rPr>
              <a:t>communication </a:t>
            </a:r>
            <a:endParaRPr lang="fr-FR" sz="800" spc="-30" dirty="0">
              <a:solidFill>
                <a:srgbClr val="164194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10B61F2C-5C5B-A34B-843F-B24BC3127C0C}"/>
              </a:ext>
            </a:extLst>
          </p:cNvPr>
          <p:cNvSpPr/>
          <p:nvPr/>
        </p:nvSpPr>
        <p:spPr>
          <a:xfrm>
            <a:off x="3168588" y="117790"/>
            <a:ext cx="1008000" cy="1007474"/>
          </a:xfrm>
          <a:prstGeom prst="flowChartConnector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solidFill>
                  <a:srgbClr val="164194"/>
                </a:solidFill>
                <a:latin typeface="Tw Cen MT"/>
                <a:cs typeface="Calibri"/>
              </a:rPr>
              <a:t>WP # 2</a:t>
            </a:r>
          </a:p>
          <a:p>
            <a:pPr algn="ctr"/>
            <a:r>
              <a:rPr lang="fr-FR" sz="800" spc="-40" dirty="0">
                <a:solidFill>
                  <a:srgbClr val="164194"/>
                </a:solidFill>
                <a:latin typeface="Tw Cen MT"/>
                <a:cs typeface="Calibri"/>
              </a:rPr>
              <a:t>Co-construction </a:t>
            </a:r>
            <a:r>
              <a:rPr lang="fr-FR" sz="800" dirty="0">
                <a:solidFill>
                  <a:srgbClr val="164194"/>
                </a:solidFill>
                <a:latin typeface="Tw Cen MT"/>
                <a:cs typeface="Calibri"/>
              </a:rPr>
              <a:t>des chemins d’impacts</a:t>
            </a:r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274A0C34-649E-C934-5618-B9DDBC537029}"/>
              </a:ext>
            </a:extLst>
          </p:cNvPr>
          <p:cNvSpPr/>
          <p:nvPr/>
        </p:nvSpPr>
        <p:spPr>
          <a:xfrm>
            <a:off x="4048272" y="100519"/>
            <a:ext cx="1008000" cy="989024"/>
          </a:xfrm>
          <a:prstGeom prst="flowChartConnector">
            <a:avLst/>
          </a:pr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 panose="020B0602020104020603" pitchFamily="34" charset="0"/>
                <a:cs typeface="Calibri" panose="020F0502020204030204" pitchFamily="34" charset="0"/>
              </a:rPr>
              <a:t>WP # 3</a:t>
            </a:r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800" dirty="0">
                <a:latin typeface="Tw Cen MT" panose="020B0602020104020603" pitchFamily="34" charset="0"/>
                <a:cs typeface="Calibri" panose="020F0502020204030204" pitchFamily="34" charset="0"/>
              </a:rPr>
              <a:t>Appui au transfert et indicateurs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BA4A994-4760-EC08-A681-92BEE015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7" y="1957328"/>
            <a:ext cx="3299452" cy="3185910"/>
          </a:xfrm>
        </p:spPr>
        <p:txBody>
          <a:bodyPr/>
          <a:lstStyle/>
          <a:p>
            <a:pPr marL="171450" algn="l"/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5.1 Inventaire des outils d'information et recueil des attentes 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5.3 Inventaire des principaux projets RITA</a:t>
            </a: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b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</a:br>
            <a:r>
              <a:rPr lang="fr-FR" sz="1400" b="1" i="1" dirty="0">
                <a:solidFill>
                  <a:srgbClr val="28B8CE"/>
                </a:solidFill>
                <a:latin typeface="Arial"/>
                <a:cs typeface="Arial"/>
              </a:rPr>
              <a:t>5.4 Cahier des charges relatif à l'évolution de Coatis</a:t>
            </a:r>
            <a:endParaRPr lang="fr-FR" i="1" dirty="0">
              <a:solidFill>
                <a:srgbClr val="28B8CE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D000F01-A50D-1A98-C21C-E9E732BB4589}"/>
              </a:ext>
            </a:extLst>
          </p:cNvPr>
          <p:cNvGrpSpPr/>
          <p:nvPr/>
        </p:nvGrpSpPr>
        <p:grpSpPr>
          <a:xfrm>
            <a:off x="5994050" y="1501249"/>
            <a:ext cx="3409190" cy="720000"/>
            <a:chOff x="6158442" y="767494"/>
            <a:chExt cx="3409190" cy="760120"/>
          </a:xfrm>
        </p:grpSpPr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9DC432C9-28DC-4EDB-3304-A02BE508B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58442" y="767494"/>
              <a:ext cx="711529" cy="756000"/>
            </a:xfrm>
            <a:prstGeom prst="rect">
              <a:avLst/>
            </a:prstGeom>
          </p:spPr>
        </p:pic>
        <p:sp>
          <p:nvSpPr>
            <p:cNvPr id="9" name="Titre 2">
              <a:extLst>
                <a:ext uri="{FF2B5EF4-FFF2-40B4-BE49-F238E27FC236}">
                  <a16:creationId xmlns:a16="http://schemas.microsoft.com/office/drawing/2014/main" id="{D01FCDE5-908B-B845-6820-EA6D68462946}"/>
                </a:ext>
              </a:extLst>
            </p:cNvPr>
            <p:cNvSpPr txBox="1">
              <a:spLocks/>
            </p:cNvSpPr>
            <p:nvPr/>
          </p:nvSpPr>
          <p:spPr>
            <a:xfrm>
              <a:off x="6878021" y="860178"/>
              <a:ext cx="2689611" cy="66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wentieth Century"/>
                <a:buNone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1450" algn="l"/>
              <a:r>
                <a:rPr lang="fr-FR" sz="1800" b="1" i="1" dirty="0">
                  <a:solidFill>
                    <a:srgbClr val="28B8CE"/>
                  </a:solidFill>
                  <a:latin typeface="Arial"/>
                  <a:cs typeface="Arial"/>
                </a:rPr>
                <a:t>Livrables 2024-2025</a:t>
              </a:r>
            </a:p>
            <a:p>
              <a:pPr marL="171450" algn="l"/>
              <a:r>
                <a:rPr lang="fr-FR" sz="1200" b="1" i="1" dirty="0">
                  <a:solidFill>
                    <a:srgbClr val="28B8CE"/>
                  </a:solidFill>
                  <a:latin typeface="Arial"/>
                  <a:cs typeface="Arial"/>
                </a:rPr>
                <a:t>(exemples)</a:t>
              </a:r>
              <a:endParaRPr lang="fr-FR" dirty="0">
                <a:solidFill>
                  <a:srgbClr val="28B8CE"/>
                </a:solidFill>
              </a:endParaRPr>
            </a:p>
          </p:txBody>
        </p:sp>
      </p:grp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CCCCDCD8-8FBB-397B-FE5B-0666BA41AE48}"/>
              </a:ext>
            </a:extLst>
          </p:cNvPr>
          <p:cNvSpPr/>
          <p:nvPr/>
        </p:nvSpPr>
        <p:spPr>
          <a:xfrm>
            <a:off x="4776727" y="112894"/>
            <a:ext cx="1008000" cy="972000"/>
          </a:xfrm>
          <a:prstGeom prst="flowChartConnector">
            <a:avLst/>
          </a:prstGeom>
          <a:solidFill>
            <a:srgbClr val="BC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latin typeface="Tw Cen MT"/>
                <a:cs typeface="Calibri"/>
              </a:rPr>
              <a:t>WP # 4</a:t>
            </a:r>
            <a:r>
              <a:rPr lang="fr-FR" sz="800" dirty="0">
                <a:latin typeface="Tw Cen MT"/>
                <a:cs typeface="Calibri"/>
              </a:rPr>
              <a:t> </a:t>
            </a:r>
            <a:endParaRPr lang="fr-FR" sz="8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800" dirty="0">
                <a:latin typeface="Tw Cen MT"/>
                <a:cs typeface="Calibri"/>
              </a:rPr>
              <a:t>Formation des acteurs du transfert</a:t>
            </a: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625E811F-9CCF-E7DF-1FEF-1BF71C203A5E}"/>
              </a:ext>
            </a:extLst>
          </p:cNvPr>
          <p:cNvSpPr/>
          <p:nvPr/>
        </p:nvSpPr>
        <p:spPr>
          <a:xfrm>
            <a:off x="5671564" y="-77380"/>
            <a:ext cx="1404000" cy="1332000"/>
          </a:xfrm>
          <a:prstGeom prst="flowChartConnector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latin typeface="Tw Cen MT"/>
                <a:cs typeface="Calibri"/>
              </a:rPr>
              <a:t>WP # 5</a:t>
            </a:r>
            <a:r>
              <a:rPr lang="fr-FR" sz="1200" dirty="0">
                <a:latin typeface="Tw Cen MT"/>
                <a:cs typeface="Calibri"/>
              </a:rPr>
              <a:t> </a:t>
            </a:r>
            <a:endParaRPr lang="fr-FR" sz="12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dirty="0">
                <a:latin typeface="Tw Cen MT"/>
                <a:cs typeface="Calibri"/>
              </a:rPr>
              <a:t>Valorisation et capitalisation</a:t>
            </a:r>
            <a:endParaRPr lang="fr-FR" sz="120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A9E06F-29F4-C244-EF2B-3F3173D94960}"/>
              </a:ext>
            </a:extLst>
          </p:cNvPr>
          <p:cNvSpPr txBox="1"/>
          <p:nvPr/>
        </p:nvSpPr>
        <p:spPr>
          <a:xfrm>
            <a:off x="-136337" y="1274836"/>
            <a:ext cx="1306929" cy="6422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0941DB5-4703-11CE-2CC0-7105325A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3" y="1208436"/>
            <a:ext cx="575724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27627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Acta fond blanc avril">
  <a:themeElements>
    <a:clrScheme name="Couleurs Act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5007E"/>
      </a:accent1>
      <a:accent2>
        <a:srgbClr val="FFCA00"/>
      </a:accent2>
      <a:accent3>
        <a:srgbClr val="AEC90C"/>
      </a:accent3>
      <a:accent4>
        <a:srgbClr val="019EE3"/>
      </a:accent4>
      <a:accent5>
        <a:srgbClr val="C00000"/>
      </a:accent5>
      <a:accent6>
        <a:srgbClr val="8DB3E2"/>
      </a:accent6>
      <a:hlink>
        <a:srgbClr val="0000FF"/>
      </a:hlink>
      <a:folHlink>
        <a:srgbClr val="FFA7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a914a6-5134-40a4-8739-a0c1105cb06e">
      <Terms xmlns="http://schemas.microsoft.com/office/infopath/2007/PartnerControls"/>
    </lcf76f155ced4ddcb4097134ff3c332f>
    <SharedWithUsers xmlns="ddd69636-0db9-4d6a-b67b-c9cc51d0ed05">
      <UserInfo>
        <DisplayName>Yousri HANNACHI</DisplayName>
        <AccountId>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467DB5E5BEF4DBE80E76CF4527B27" ma:contentTypeVersion="12" ma:contentTypeDescription="Crée un document." ma:contentTypeScope="" ma:versionID="68da8b1d91799b4ce55dd4982a92a646">
  <xsd:schema xmlns:xsd="http://www.w3.org/2001/XMLSchema" xmlns:xs="http://www.w3.org/2001/XMLSchema" xmlns:p="http://schemas.microsoft.com/office/2006/metadata/properties" xmlns:ns2="afa914a6-5134-40a4-8739-a0c1105cb06e" xmlns:ns3="ddd69636-0db9-4d6a-b67b-c9cc51d0ed05" targetNamespace="http://schemas.microsoft.com/office/2006/metadata/properties" ma:root="true" ma:fieldsID="d6631004583c282ef8998a1a2ed08a96" ns2:_="" ns3:_="">
    <xsd:import namespace="afa914a6-5134-40a4-8739-a0c1105cb06e"/>
    <xsd:import namespace="ddd69636-0db9-4d6a-b67b-c9cc51d0e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914a6-5134-40a4-8739-a0c1105cb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9d1d18e-c523-4ee0-ac5d-a4f4629630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69636-0db9-4d6a-b67b-c9cc51d0e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D7A38-F48D-4778-844A-F7C06CDC972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afa914a6-5134-40a4-8739-a0c1105cb06e"/>
    <ds:schemaRef ds:uri="http://purl.org/dc/terms/"/>
    <ds:schemaRef ds:uri="ddd69636-0db9-4d6a-b67b-c9cc51d0ed0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CDC156-3C97-44D5-80A4-BBE6145BB1DF}">
  <ds:schemaRefs>
    <ds:schemaRef ds:uri="afa914a6-5134-40a4-8739-a0c1105cb06e"/>
    <ds:schemaRef ds:uri="ddd69636-0db9-4d6a-b67b-c9cc51d0ed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12232D-2040-48DE-AE00-8EDFD4A0E3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778</Words>
  <Application>Microsoft Office PowerPoint</Application>
  <PresentationFormat>Affichage à l'écran (16:9)</PresentationFormat>
  <Paragraphs>136</Paragraphs>
  <Slides>12</Slides>
  <Notes>6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Helvetica Neue Light</vt:lpstr>
      <vt:lpstr>Calibri Light</vt:lpstr>
      <vt:lpstr>Times New Roman</vt:lpstr>
      <vt:lpstr>Tw Cen MT</vt:lpstr>
      <vt:lpstr>Tw Cen MT</vt:lpstr>
      <vt:lpstr>Arial</vt:lpstr>
      <vt:lpstr>Verdana</vt:lpstr>
      <vt:lpstr>Twentieth Century</vt:lpstr>
      <vt:lpstr>Wingdings</vt:lpstr>
      <vt:lpstr>Helvetica Neue</vt:lpstr>
      <vt:lpstr>Calibri</vt:lpstr>
      <vt:lpstr>Présentation Acta fond blanc avril</vt:lpstr>
      <vt:lpstr>Plan d’action RITA 3​ Renouveler les réseaux d'innovation et de transfert agricole dans les outre-mer​ </vt:lpstr>
      <vt:lpstr> Structuration du Plan d’action pour l’animation RITA3 </vt:lpstr>
      <vt:lpstr>Quels moyens pour la mise en œuvre   du plan d'action de juil. 2024 à juin 2025 ? </vt:lpstr>
      <vt:lpstr>1.1 Instruction technique (?)  1.2 Tenue de COPIL (2/an)  1.3 Rencontres bilatérales et groupes de travail </vt:lpstr>
      <vt:lpstr>1.3 Cartographie actualisée des acteurs des RITA dans les territoires   1.4 Boîte à outils animateurs  1.6 Plan de communication, RS et newsletter  1.7 Inventaire des réseaux et plan d’interactions  1.8 SIA 2025</vt:lpstr>
      <vt:lpstr>2.1 Inventaire des success-stories par territoire Identification, avec les partenaires, des cas d'études à traiter</vt:lpstr>
      <vt:lpstr>3.1 Liste d'indicateurs et mesure du T0  3.2 Stage  3.3 Stage  3.4 Webinaires et  journées transfert</vt:lpstr>
      <vt:lpstr>4.1 Inventaire des besoins en formation des acteurs du transfert   4.2 Catalogue de l'offre disponible  4.3 et 4.4 Actions de formation inter-OM (2) </vt:lpstr>
      <vt:lpstr>5.1 Inventaire des outils d'information et recueil des attentes   5.3 Inventaire des principaux projets RITA  5.4 Cahier des charges relatif à l'évolution de Coatis</vt:lpstr>
      <vt:lpstr>​Merci de votre attention </vt:lpstr>
      <vt:lpstr>Mise en œuvre du plan d'actions en 2024-2025 Actions indispensables à la vie du réseau : Temps de travail total mobilisé et charges directes </vt:lpstr>
      <vt:lpstr>Synthèse de la demande de financement  Le tableau ci-dessous reprend les charges de personnel et charges directes présentées  et indique les frais indirects et l’autofinancement (contrepartie) proposé.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des RITA 3</dc:title>
  <dc:creator>Gwendoline COCQUET</dc:creator>
  <cp:lastModifiedBy>Jean-Marc THEVENIN</cp:lastModifiedBy>
  <cp:revision>3</cp:revision>
  <dcterms:modified xsi:type="dcterms:W3CDTF">2024-05-22T14:40:32Z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0x010100EFA467DB5E5BEF4DBE80E76CF4527B27</vt:lpwstr>
  </property>
  <property fmtid="{D5CDD505-2E9C-101B-9397-08002B2CF9AE}" pid="3" name="MediaServiceImageTags">
    <vt:lpwstr/>
  </property>
</Properties>
</file>