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96" r:id="rId2"/>
    <p:sldId id="310" r:id="rId3"/>
    <p:sldId id="326" r:id="rId4"/>
    <p:sldId id="330" r:id="rId5"/>
    <p:sldId id="325" r:id="rId6"/>
    <p:sldId id="331" r:id="rId7"/>
    <p:sldId id="317" r:id="rId8"/>
    <p:sldId id="332" r:id="rId9"/>
    <p:sldId id="309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DC7CB-36B5-E345-A434-6AACD9823394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A756E-EDAA-E340-A34F-63525B9A9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27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530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090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875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00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414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836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328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448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17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7702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19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365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46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45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86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69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47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594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026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A587F-0B7C-134E-B7D4-CA88FE588E9D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73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20171024%20-%20mod&#232;le%20fiche%20action%20-%20V1MG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1385" y="2102433"/>
            <a:ext cx="8089361" cy="1623905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latin typeface="Corbel" panose="020B0503020204020204" pitchFamily="34" charset="0"/>
                <a:cs typeface="Century Gothic"/>
              </a:rPr>
              <a:t/>
            </a:r>
            <a:br>
              <a:rPr lang="fr-FR" sz="3600" b="1" dirty="0">
                <a:latin typeface="Corbel" panose="020B0503020204020204" pitchFamily="34" charset="0"/>
                <a:cs typeface="Century Gothic"/>
              </a:rPr>
            </a:br>
            <a:r>
              <a:rPr lang="fr-FR" sz="3100" b="1" dirty="0" smtClean="0">
                <a:latin typeface="Corbel" panose="020B0503020204020204" pitchFamily="34" charset="0"/>
                <a:cs typeface="Century Gothic"/>
              </a:rPr>
              <a:t>Programme </a:t>
            </a:r>
            <a:r>
              <a:rPr lang="fr-FR" sz="3100" b="1" dirty="0">
                <a:latin typeface="Corbel" panose="020B0503020204020204" pitchFamily="34" charset="0"/>
                <a:cs typeface="Century Gothic"/>
              </a:rPr>
              <a:t>régional de la forêt</a:t>
            </a:r>
            <a:br>
              <a:rPr lang="fr-FR" sz="3100" b="1" dirty="0">
                <a:latin typeface="Corbel" panose="020B0503020204020204" pitchFamily="34" charset="0"/>
                <a:cs typeface="Century Gothic"/>
              </a:rPr>
            </a:br>
            <a:r>
              <a:rPr lang="fr-FR" sz="3100" b="1" dirty="0">
                <a:latin typeface="Corbel" panose="020B0503020204020204" pitchFamily="34" charset="0"/>
                <a:cs typeface="Century Gothic"/>
              </a:rPr>
              <a:t>et du bois de la Guadeloupe </a:t>
            </a:r>
            <a:br>
              <a:rPr lang="fr-FR" sz="3100" b="1" dirty="0">
                <a:latin typeface="Corbel" panose="020B0503020204020204" pitchFamily="34" charset="0"/>
                <a:cs typeface="Century Gothic"/>
              </a:rPr>
            </a:br>
            <a:r>
              <a:rPr lang="fr-FR" sz="3100" b="1" dirty="0">
                <a:latin typeface="Corbel" panose="020B0503020204020204" pitchFamily="34" charset="0"/>
                <a:cs typeface="Century Gothic"/>
              </a:rPr>
              <a:t>(PRFB</a:t>
            </a:r>
            <a:r>
              <a:rPr lang="fr-FR" sz="3600" b="1" dirty="0" smtClean="0">
                <a:latin typeface="Corbel" panose="020B0503020204020204" pitchFamily="34" charset="0"/>
                <a:cs typeface="Century Gothic"/>
              </a:rPr>
              <a:t>)</a:t>
            </a:r>
            <a:br>
              <a:rPr lang="fr-FR" sz="3600" b="1" dirty="0" smtClean="0">
                <a:latin typeface="Corbel" panose="020B0503020204020204" pitchFamily="34" charset="0"/>
                <a:cs typeface="Century Gothic"/>
              </a:rPr>
            </a:br>
            <a:r>
              <a:rPr lang="fr-FR" sz="3600" b="1" dirty="0" smtClean="0">
                <a:latin typeface="Corbel" panose="020B0503020204020204" pitchFamily="34" charset="0"/>
                <a:cs typeface="Century Gothic"/>
              </a:rPr>
              <a:t/>
            </a:r>
            <a:br>
              <a:rPr lang="fr-FR" sz="3600" b="1" dirty="0" smtClean="0">
                <a:latin typeface="Corbel" panose="020B0503020204020204" pitchFamily="34" charset="0"/>
                <a:cs typeface="Century Gothic"/>
              </a:rPr>
            </a:br>
            <a:r>
              <a:rPr lang="fr-FR" sz="3600" b="1" dirty="0" smtClean="0">
                <a:latin typeface="Corbel" panose="020B0503020204020204" pitchFamily="34" charset="0"/>
                <a:cs typeface="Century Gothic"/>
              </a:rPr>
              <a:t>GT3 </a:t>
            </a:r>
            <a:r>
              <a:rPr lang="fr-FR" sz="3600" b="1" dirty="0" smtClean="0">
                <a:latin typeface="Corbel" panose="020B0503020204020204" pitchFamily="34" charset="0"/>
                <a:cs typeface="Century Gothic"/>
              </a:rPr>
              <a:t>- </a:t>
            </a:r>
            <a:r>
              <a:rPr lang="fr-FR" sz="3600" b="1" dirty="0" smtClean="0">
                <a:latin typeface="Corbel" panose="020B0503020204020204" pitchFamily="34" charset="0"/>
                <a:cs typeface="Century Gothic"/>
              </a:rPr>
              <a:t>Biodiversité</a:t>
            </a:r>
            <a:r>
              <a:rPr lang="fr-FR" sz="3600" b="1" dirty="0">
                <a:latin typeface="Corbel" panose="020B0503020204020204" pitchFamily="34" charset="0"/>
                <a:cs typeface="Century Gothic"/>
              </a:rPr>
              <a:t/>
            </a:r>
            <a:br>
              <a:rPr lang="fr-FR" sz="3600" b="1" dirty="0">
                <a:latin typeface="Corbel" panose="020B0503020204020204" pitchFamily="34" charset="0"/>
                <a:cs typeface="Century Gothic"/>
              </a:rPr>
            </a:br>
            <a:r>
              <a:rPr lang="fr-FR" sz="3600" b="1" dirty="0">
                <a:latin typeface="Corbel" panose="020B0503020204020204" pitchFamily="34" charset="0"/>
                <a:cs typeface="Century Gothic"/>
              </a:rPr>
              <a:t/>
            </a:r>
            <a:br>
              <a:rPr lang="fr-FR" sz="3600" b="1" dirty="0">
                <a:latin typeface="Corbel" panose="020B0503020204020204" pitchFamily="34" charset="0"/>
                <a:cs typeface="Century Gothic"/>
              </a:rPr>
            </a:br>
            <a:r>
              <a:rPr lang="fr-FR" sz="3600" b="1" dirty="0" smtClean="0">
                <a:latin typeface="Corbel" panose="020B0503020204020204" pitchFamily="34" charset="0"/>
                <a:cs typeface="Century Gothic"/>
              </a:rPr>
              <a:t>Lun</a:t>
            </a:r>
            <a:r>
              <a:rPr lang="fr-FR" sz="3600" b="1" dirty="0" smtClean="0">
                <a:latin typeface="Corbel" panose="020B0503020204020204" pitchFamily="34" charset="0"/>
                <a:cs typeface="Century Gothic"/>
              </a:rPr>
              <a:t>di 13 </a:t>
            </a:r>
            <a:r>
              <a:rPr lang="fr-FR" sz="3600" b="1" dirty="0" smtClean="0">
                <a:latin typeface="Corbel" panose="020B0503020204020204" pitchFamily="34" charset="0"/>
                <a:cs typeface="Century Gothic"/>
              </a:rPr>
              <a:t>novembre 2017</a:t>
            </a:r>
            <a:r>
              <a:rPr lang="fr-FR" sz="3600" b="1" dirty="0">
                <a:latin typeface="Corbel" panose="020B0503020204020204" pitchFamily="34" charset="0"/>
                <a:cs typeface="Century Gothic"/>
              </a:rPr>
              <a:t/>
            </a:r>
            <a:br>
              <a:rPr lang="fr-FR" sz="3600" b="1" dirty="0">
                <a:latin typeface="Corbel" panose="020B0503020204020204" pitchFamily="34" charset="0"/>
                <a:cs typeface="Century Gothic"/>
              </a:rPr>
            </a:br>
            <a:endParaRPr lang="fr-FR" sz="3600" b="1" dirty="0">
              <a:latin typeface="Corbel" panose="020B0503020204020204" pitchFamily="34" charset="0"/>
              <a:cs typeface="Century Gothic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672417" y="4445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682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Présentation de l’équipe projet-rédaction PRFB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0993" y="1504992"/>
            <a:ext cx="8532813" cy="2580621"/>
          </a:xfrm>
        </p:spPr>
        <p:txBody>
          <a:bodyPr>
            <a:normAutofit/>
          </a:bodyPr>
          <a:lstStyle/>
          <a:p>
            <a:pPr eaLnBrk="1" hangingPunct="1">
              <a:lnSpc>
                <a:spcPct val="60000"/>
              </a:lnSpc>
            </a:pPr>
            <a:r>
              <a:rPr lang="fr-FR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Consultant en Guadeloupe depuis le 1</a:t>
            </a:r>
            <a:r>
              <a:rPr lang="fr-FR" sz="2800" baseline="30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er</a:t>
            </a:r>
            <a:r>
              <a:rPr lang="fr-FR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/01/2010</a:t>
            </a:r>
          </a:p>
          <a:p>
            <a:pPr eaLnBrk="1" hangingPunct="1">
              <a:lnSpc>
                <a:spcPct val="60000"/>
              </a:lnSpc>
            </a:pPr>
            <a:r>
              <a:rPr lang="fr-FR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Spécialisé en :</a:t>
            </a:r>
          </a:p>
          <a:p>
            <a:pPr lvl="1">
              <a:lnSpc>
                <a:spcPct val="60000"/>
              </a:lnSpc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a</a:t>
            </a:r>
            <a:r>
              <a:rPr lang="fr-FR" sz="2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nimation de réseaux</a:t>
            </a:r>
          </a:p>
          <a:p>
            <a:pPr lvl="1">
              <a:lnSpc>
                <a:spcPct val="60000"/>
              </a:lnSpc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c</a:t>
            </a:r>
            <a:r>
              <a:rPr lang="fr-FR" sz="2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onduite de projets</a:t>
            </a:r>
          </a:p>
          <a:p>
            <a:pPr lvl="1">
              <a:lnSpc>
                <a:spcPct val="60000"/>
              </a:lnSpc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é</a:t>
            </a:r>
            <a:r>
              <a:rPr lang="fr-FR" sz="2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tudes diverses</a:t>
            </a:r>
          </a:p>
          <a:p>
            <a:pPr lvl="1">
              <a:lnSpc>
                <a:spcPct val="60000"/>
              </a:lnSpc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m</a:t>
            </a:r>
            <a:r>
              <a:rPr lang="fr-FR" sz="2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ontage de dossiers de financement</a:t>
            </a:r>
          </a:p>
          <a:p>
            <a:pPr lvl="1">
              <a:lnSpc>
                <a:spcPct val="60000"/>
              </a:lnSpc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e</a:t>
            </a:r>
            <a:r>
              <a:rPr lang="fr-FR" sz="2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tc.</a:t>
            </a:r>
            <a:endParaRPr lang="fr-FR" sz="2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30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611186" y="884380"/>
            <a:ext cx="85328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Manuel </a:t>
            </a:r>
            <a:r>
              <a:rPr lang="fr-FR" sz="36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GERARD : consultant en </a:t>
            </a:r>
            <a:r>
              <a:rPr lang="fr-FR" sz="3600" b="1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agro-environnement</a:t>
            </a:r>
            <a:endParaRPr lang="fr-FR" sz="36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7" name="ZoneTexte 3"/>
          <p:cNvSpPr txBox="1">
            <a:spLocks noChangeArrowheads="1"/>
          </p:cNvSpPr>
          <p:nvPr/>
        </p:nvSpPr>
        <p:spPr bwMode="auto">
          <a:xfrm>
            <a:off x="611186" y="4105841"/>
            <a:ext cx="60991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Xavier VIRGINIE : consultant forestier</a:t>
            </a: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324096" y="4744817"/>
            <a:ext cx="8229600" cy="20812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spcBef>
                <a:spcPts val="0"/>
              </a:spcBef>
            </a:pPr>
            <a:r>
              <a:rPr lang="fr-FR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Consultant depuis 2010</a:t>
            </a:r>
          </a:p>
          <a:p>
            <a:pPr>
              <a:lnSpc>
                <a:spcPct val="70000"/>
              </a:lnSpc>
              <a:spcBef>
                <a:spcPts val="0"/>
              </a:spcBef>
            </a:pPr>
            <a:r>
              <a:rPr lang="fr-FR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Spécialisé en :</a:t>
            </a:r>
          </a:p>
          <a:p>
            <a:pPr lvl="1">
              <a:lnSpc>
                <a:spcPct val="70000"/>
              </a:lnSpc>
              <a:spcBef>
                <a:spcPts val="0"/>
              </a:spcBef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a</a:t>
            </a:r>
            <a:r>
              <a:rPr lang="fr-FR" sz="2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nimation de la filière forêt-bois en Guadeloupe</a:t>
            </a:r>
          </a:p>
          <a:p>
            <a:pPr lvl="1">
              <a:lnSpc>
                <a:spcPct val="70000"/>
              </a:lnSpc>
              <a:spcBef>
                <a:spcPts val="0"/>
              </a:spcBef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m</a:t>
            </a:r>
            <a:r>
              <a:rPr lang="fr-FR" sz="2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ultiples travaux en lien avec la forêt et le bois : études techniques</a:t>
            </a: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fr-FR" sz="2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et pratiques /  reboisement, agroforesterie, diagnostic forestier, etc.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fr-FR" sz="2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endParaRPr lang="fr-FR" sz="30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Font typeface="Arial"/>
              <a:buNone/>
            </a:pPr>
            <a:endParaRPr lang="fr-FR" sz="30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318" y="1884800"/>
            <a:ext cx="2036762" cy="8461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624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Programme Régional de la Forêt et du Bois (PRFB)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06" y="1410820"/>
            <a:ext cx="8532813" cy="485207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fr-FR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Principes :</a:t>
            </a:r>
          </a:p>
          <a:p>
            <a:pPr lvl="1">
              <a:lnSpc>
                <a:spcPct val="80000"/>
              </a:lnSpc>
            </a:pPr>
            <a:r>
              <a:rPr lang="fr-FR" sz="2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accent mis sur la concertation, la consultation et la </a:t>
            </a:r>
            <a:r>
              <a:rPr lang="fr-FR" sz="22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co</a:t>
            </a:r>
            <a:r>
              <a:rPr lang="fr-FR" sz="2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-construction avec les membres de la CRFB :</a:t>
            </a:r>
          </a:p>
          <a:p>
            <a:pPr lvl="2">
              <a:lnSpc>
                <a:spcPct val="80000"/>
              </a:lnSpc>
            </a:pPr>
            <a:r>
              <a:rPr lang="fr-FR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q</a:t>
            </a:r>
            <a:r>
              <a:rPr lang="fr-FR" sz="1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ue chacun participe et apporte son point de vue à la réflexion collective</a:t>
            </a:r>
          </a:p>
          <a:p>
            <a:pPr lvl="2">
              <a:lnSpc>
                <a:spcPct val="80000"/>
              </a:lnSpc>
            </a:pPr>
            <a:r>
              <a:rPr lang="fr-FR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n</a:t>
            </a:r>
            <a:r>
              <a:rPr lang="fr-FR" sz="1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os documents synthétiseront vos attentes et vos souhaits</a:t>
            </a:r>
          </a:p>
          <a:p>
            <a:pPr lvl="1">
              <a:lnSpc>
                <a:spcPct val="80000"/>
              </a:lnSpc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é</a:t>
            </a:r>
            <a:r>
              <a:rPr lang="fr-FR" sz="2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laborer un document pratique et accessible</a:t>
            </a:r>
          </a:p>
          <a:p>
            <a:pPr lvl="1">
              <a:lnSpc>
                <a:spcPct val="80000"/>
              </a:lnSpc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c</a:t>
            </a:r>
            <a:r>
              <a:rPr lang="fr-FR" sz="2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oordination avec le prestataire réalisant l’EES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fr-FR" sz="2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lnSpc>
                <a:spcPct val="80000"/>
              </a:lnSpc>
            </a:pPr>
            <a:r>
              <a:rPr lang="fr-FR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Contenu :</a:t>
            </a:r>
          </a:p>
          <a:p>
            <a:pPr lvl="1">
              <a:lnSpc>
                <a:spcPct val="80000"/>
              </a:lnSpc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synthèse bibliographique</a:t>
            </a:r>
          </a:p>
          <a:p>
            <a:pPr lvl="1">
              <a:lnSpc>
                <a:spcPct val="80000"/>
              </a:lnSpc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ensemble des </a:t>
            </a:r>
            <a:r>
              <a:rPr lang="fr-FR" sz="22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compte-rendus</a:t>
            </a: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de réunions</a:t>
            </a:r>
          </a:p>
          <a:p>
            <a:pPr lvl="1">
              <a:lnSpc>
                <a:spcPct val="80000"/>
              </a:lnSpc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rapport final </a:t>
            </a:r>
            <a:r>
              <a:rPr lang="fr-FR" sz="2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:</a:t>
            </a:r>
            <a:endParaRPr lang="fr-FR" sz="2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2">
              <a:lnSpc>
                <a:spcPct val="80000"/>
              </a:lnSpc>
            </a:pPr>
            <a:r>
              <a:rPr lang="fr-FR" sz="19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u</a:t>
            </a:r>
            <a:r>
              <a:rPr lang="fr-FR" sz="19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ne partie rédaction (1 page maxi par chapitre)</a:t>
            </a:r>
          </a:p>
          <a:p>
            <a:pPr lvl="2">
              <a:lnSpc>
                <a:spcPct val="80000"/>
              </a:lnSpc>
            </a:pPr>
            <a:r>
              <a:rPr lang="fr-FR" sz="19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d</a:t>
            </a:r>
            <a:r>
              <a:rPr lang="fr-FR" sz="19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es annexes : expertises spécifiques, cartes, tableaux, etc.</a:t>
            </a:r>
          </a:p>
          <a:p>
            <a:pPr lvl="2">
              <a:lnSpc>
                <a:spcPct val="80000"/>
              </a:lnSpc>
            </a:pPr>
            <a:r>
              <a:rPr lang="fr-FR" sz="19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d</a:t>
            </a:r>
            <a:r>
              <a:rPr lang="fr-FR" sz="19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es </a:t>
            </a:r>
            <a:r>
              <a:rPr lang="fr-FR" sz="19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"</a:t>
            </a:r>
            <a:r>
              <a:rPr lang="fr-FR" sz="19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fiches-actions</a:t>
            </a:r>
            <a:r>
              <a:rPr lang="fr-FR" sz="19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"</a:t>
            </a:r>
            <a:endParaRPr lang="fr-FR" sz="19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>
              <a:lnSpc>
                <a:spcPct val="80000"/>
              </a:lnSpc>
            </a:pPr>
            <a:endParaRPr lang="fr-FR" sz="23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lnSpc>
                <a:spcPct val="80000"/>
              </a:lnSpc>
            </a:pPr>
            <a:endParaRPr lang="fr-FR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611187" y="787105"/>
            <a:ext cx="75621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Méthodologie d’élaboration</a:t>
            </a:r>
            <a:endParaRPr lang="fr-FR" sz="36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790" y="2986088"/>
            <a:ext cx="2113359" cy="281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43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Programme Régional de la Forêt et du Bois (PRFB)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06" y="1410820"/>
            <a:ext cx="8532813" cy="485207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fr-FR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Au minimum :</a:t>
            </a:r>
          </a:p>
          <a:p>
            <a:pPr lvl="1">
              <a:lnSpc>
                <a:spcPct val="80000"/>
              </a:lnSpc>
            </a:pPr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thématique abordée</a:t>
            </a:r>
          </a:p>
          <a:p>
            <a:pPr lvl="1">
              <a:lnSpc>
                <a:spcPct val="80000"/>
              </a:lnSpc>
            </a:pPr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acteurs </a:t>
            </a:r>
            <a:r>
              <a:rPr lang="fr-FR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concernés et leur rôle pressenti (pilote, etc.)</a:t>
            </a: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>
              <a:lnSpc>
                <a:spcPct val="80000"/>
              </a:lnSpc>
            </a:pPr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description de l’action à mettre en œuvre</a:t>
            </a:r>
          </a:p>
          <a:p>
            <a:pPr lvl="1">
              <a:lnSpc>
                <a:spcPct val="80000"/>
              </a:lnSpc>
            </a:pPr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moyens à mobiliser (financements, formations, emplois, etc.)</a:t>
            </a:r>
          </a:p>
          <a:p>
            <a:pPr lvl="1">
              <a:lnSpc>
                <a:spcPct val="80000"/>
              </a:lnSpc>
            </a:pPr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planning de mise en œuvre</a:t>
            </a:r>
          </a:p>
          <a:p>
            <a:pPr lvl="1">
              <a:lnSpc>
                <a:spcPct val="80000"/>
              </a:lnSpc>
            </a:pPr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évaluation des financements nécessaires et </a:t>
            </a:r>
            <a:r>
              <a:rPr lang="fr-FR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mobilisables</a:t>
            </a:r>
          </a:p>
          <a:p>
            <a:pPr lvl="1">
              <a:lnSpc>
                <a:spcPct val="80000"/>
              </a:lnSpc>
            </a:pPr>
            <a:r>
              <a:rPr lang="fr-FR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+ schémas, photos, </a:t>
            </a:r>
            <a:r>
              <a:rPr lang="fr-FR" sz="2400" dirty="0" smtClean="0">
                <a:latin typeface="Browallia New" panose="020B0604020202020204" pitchFamily="34" charset="-34"/>
                <a:cs typeface="Browallia New" panose="020B0604020202020204" pitchFamily="34" charset="-34"/>
                <a:hlinkClick r:id="rId3" action="ppaction://hlinkfile"/>
              </a:rPr>
              <a:t>graphiques</a:t>
            </a: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457200" lvl="1" indent="0">
              <a:lnSpc>
                <a:spcPct val="80000"/>
              </a:lnSpc>
              <a:buNone/>
            </a:pPr>
            <a:endParaRPr lang="fr-FR" sz="23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lnSpc>
                <a:spcPct val="80000"/>
              </a:lnSpc>
            </a:pPr>
            <a:endParaRPr lang="fr-FR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611187" y="787105"/>
            <a:ext cx="75621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Contenu d’une fiche action</a:t>
            </a:r>
            <a:endParaRPr lang="fr-FR" sz="36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905" y="5139164"/>
            <a:ext cx="5710705" cy="171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96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Programme Régional de la Forêt et du Bois (PRFB)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06" y="873125"/>
            <a:ext cx="8532813" cy="5719061"/>
          </a:xfrm>
        </p:spPr>
        <p:txBody>
          <a:bodyPr>
            <a:noAutofit/>
          </a:bodyPr>
          <a:lstStyle/>
          <a:p>
            <a:pPr eaLnBrk="1" hangingPunct="1"/>
            <a:r>
              <a:rPr lang="fr-FR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Calendrier : début le 15/09/2017 – fin le 15/03/2018</a:t>
            </a:r>
          </a:p>
          <a:p>
            <a:pPr eaLnBrk="1" hangingPunct="1"/>
            <a:endParaRPr lang="fr-FR" sz="24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b="1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b="1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143803"/>
              </p:ext>
            </p:extLst>
          </p:nvPr>
        </p:nvGraphicFramePr>
        <p:xfrm>
          <a:off x="457203" y="1274226"/>
          <a:ext cx="7846822" cy="22677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2471"/>
                <a:gridCol w="932471"/>
                <a:gridCol w="498490"/>
                <a:gridCol w="498490"/>
                <a:gridCol w="498490"/>
                <a:gridCol w="498490"/>
                <a:gridCol w="498490"/>
                <a:gridCol w="498490"/>
                <a:gridCol w="498490"/>
                <a:gridCol w="498490"/>
                <a:gridCol w="498490"/>
                <a:gridCol w="498490"/>
                <a:gridCol w="498490"/>
                <a:gridCol w="498490"/>
              </a:tblGrid>
              <a:tr h="25651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Type de travail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M1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M2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M3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M4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M5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M6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40938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Réunions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cadrage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4288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 smtClean="0">
                          <a:effectLst/>
                        </a:rPr>
                        <a:t>COPIL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pattFill prst="wdUpDiag">
                      <a:fgClr>
                        <a:schemeClr val="accent6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pattFill prst="wdUpDiag">
                      <a:fgClr>
                        <a:schemeClr val="accent6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648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collectives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5718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enquêtes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56511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Bibliographie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56511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Rédaction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42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smtClean="0">
                <a:solidFill>
                  <a:schemeClr val="bg1"/>
                </a:solidFill>
              </a:rPr>
              <a:t>Méthodologie de travail</a:t>
            </a:r>
            <a:endParaRPr lang="fr-FR" sz="30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06" y="1410820"/>
            <a:ext cx="8532813" cy="485207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fr-FR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Organisation :</a:t>
            </a:r>
          </a:p>
          <a:p>
            <a:pPr lvl="1">
              <a:lnSpc>
                <a:spcPct val="80000"/>
              </a:lnSpc>
            </a:pPr>
            <a:r>
              <a:rPr lang="fr-FR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2 réunions de 2h pour aboutir à une ou plusieurs fiches actions</a:t>
            </a:r>
          </a:p>
          <a:p>
            <a:pPr lvl="1">
              <a:lnSpc>
                <a:spcPct val="80000"/>
              </a:lnSpc>
            </a:pPr>
            <a:r>
              <a:rPr lang="fr-FR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Des </a:t>
            </a:r>
            <a:r>
              <a:rPr lang="fr-FR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comptes-rendus</a:t>
            </a:r>
            <a:r>
              <a:rPr lang="fr-FR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mis sur l’espace collaboratif et des échanges possibles</a:t>
            </a:r>
          </a:p>
          <a:p>
            <a:pPr lvl="1">
              <a:lnSpc>
                <a:spcPct val="80000"/>
              </a:lnSpc>
            </a:pPr>
            <a:r>
              <a:rPr lang="fr-FR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Des entretiens, rendez-vous individuels si nécessaires</a:t>
            </a:r>
          </a:p>
          <a:p>
            <a:pPr>
              <a:lnSpc>
                <a:spcPct val="80000"/>
              </a:lnSpc>
            </a:pPr>
            <a:r>
              <a:rPr lang="fr-FR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Règles de fonctionnement :</a:t>
            </a:r>
          </a:p>
          <a:p>
            <a:pPr lvl="1">
              <a:lnSpc>
                <a:spcPct val="80000"/>
              </a:lnSpc>
            </a:pPr>
            <a:r>
              <a:rPr lang="fr-FR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« jouer le jeu de l’animation »</a:t>
            </a:r>
          </a:p>
          <a:p>
            <a:pPr lvl="1">
              <a:lnSpc>
                <a:spcPct val="80000"/>
              </a:lnSpc>
            </a:pPr>
            <a:r>
              <a:rPr lang="fr-FR" dirty="0">
                <a:latin typeface="Browallia New" panose="020B0604020202020204" pitchFamily="34" charset="-34"/>
                <a:cs typeface="Browallia New" panose="020B0604020202020204" pitchFamily="34" charset="-34"/>
              </a:rPr>
              <a:t>q</a:t>
            </a:r>
            <a:r>
              <a:rPr lang="fr-FR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ue chacun puisse s’exprimer et émettre son avis</a:t>
            </a:r>
          </a:p>
          <a:p>
            <a:pPr lvl="1">
              <a:lnSpc>
                <a:spcPct val="80000"/>
              </a:lnSpc>
            </a:pPr>
            <a:r>
              <a:rPr lang="fr-FR" dirty="0">
                <a:latin typeface="Browallia New" panose="020B0604020202020204" pitchFamily="34" charset="-34"/>
                <a:cs typeface="Browallia New" panose="020B0604020202020204" pitchFamily="34" charset="-34"/>
              </a:rPr>
              <a:t>r</a:t>
            </a:r>
            <a:r>
              <a:rPr lang="fr-FR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espect de l’avis des autres</a:t>
            </a:r>
          </a:p>
          <a:p>
            <a:pPr>
              <a:lnSpc>
                <a:spcPct val="80000"/>
              </a:lnSpc>
            </a:pPr>
            <a:r>
              <a:rPr lang="fr-FR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Objectif : </a:t>
            </a:r>
            <a:r>
              <a:rPr lang="fr-FR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chaque groupe doit émettre une proposition issue d’un consensus et qui fera l’objet d’une fiche action</a:t>
            </a:r>
            <a:endParaRPr lang="fr-FR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lnSpc>
                <a:spcPct val="80000"/>
              </a:lnSpc>
            </a:pPr>
            <a:endParaRPr lang="fr-FR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611187" y="787105"/>
            <a:ext cx="75621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G</a:t>
            </a:r>
            <a:r>
              <a:rPr lang="fr-FR" sz="36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roupes de travail</a:t>
            </a:r>
            <a:endParaRPr lang="fr-FR" sz="36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3062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smtClean="0">
                <a:solidFill>
                  <a:schemeClr val="bg1"/>
                </a:solidFill>
              </a:rPr>
              <a:t>Méthodologie : partage de l’information</a:t>
            </a:r>
            <a:endParaRPr lang="fr-FR" sz="30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06" y="1506517"/>
            <a:ext cx="8532813" cy="4852079"/>
          </a:xfrm>
        </p:spPr>
        <p:txBody>
          <a:bodyPr>
            <a:noAutofit/>
          </a:bodyPr>
          <a:lstStyle/>
          <a:p>
            <a:pPr eaLnBrk="1" hangingPunct="1"/>
            <a:r>
              <a:rPr lang="fr-FR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Adresse du site : </a:t>
            </a:r>
            <a:r>
              <a:rPr lang="fr-FR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coatis.rita-dom.fr</a:t>
            </a:r>
          </a:p>
          <a:p>
            <a:pPr eaLnBrk="1" hangingPunct="1"/>
            <a:r>
              <a:rPr lang="fr-FR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Espace collaboratif : </a:t>
            </a:r>
            <a:r>
              <a:rPr lang="fr-FR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971-Programme Régional de la Forêt et du Bois</a:t>
            </a:r>
          </a:p>
          <a:p>
            <a:pPr eaLnBrk="1" hangingPunct="1"/>
            <a:r>
              <a:rPr lang="fr-FR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Pour y accéder :</a:t>
            </a:r>
          </a:p>
          <a:p>
            <a:pPr lvl="1"/>
            <a:r>
              <a:rPr lang="fr-FR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S’inscrire dans l’annuaire</a:t>
            </a:r>
          </a:p>
          <a:p>
            <a:pPr lvl="1"/>
            <a:r>
              <a:rPr lang="fr-FR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J</a:t>
            </a:r>
            <a:r>
              <a:rPr lang="fr-FR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e vous inscris dans l’espace collaboratif</a:t>
            </a:r>
          </a:p>
          <a:p>
            <a:pPr eaLnBrk="1" hangingPunct="1"/>
            <a:r>
              <a:rPr lang="fr-FR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Objectifs :</a:t>
            </a:r>
          </a:p>
          <a:p>
            <a:pPr lvl="1"/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Consultation des documents </a:t>
            </a:r>
            <a:r>
              <a:rPr lang="fr-FR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disponibles :</a:t>
            </a:r>
          </a:p>
          <a:p>
            <a:pPr lvl="2"/>
            <a:r>
              <a:rPr lang="fr-FR" sz="1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Documents réglementaires, etc.</a:t>
            </a:r>
          </a:p>
          <a:p>
            <a:pPr lvl="2"/>
            <a:r>
              <a:rPr lang="fr-FR" sz="16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Compte-rendus</a:t>
            </a:r>
            <a:r>
              <a:rPr lang="fr-FR" sz="1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de réunion (COPIL, Groupe de travail, etc.)</a:t>
            </a:r>
          </a:p>
          <a:p>
            <a:pPr lvl="2"/>
            <a:r>
              <a:rPr lang="fr-FR" sz="1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Fiches actions</a:t>
            </a:r>
          </a:p>
          <a:p>
            <a:pPr lvl="2"/>
            <a:r>
              <a:rPr lang="fr-FR" sz="1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Travaux intermédiaires</a:t>
            </a:r>
          </a:p>
          <a:p>
            <a:pPr lvl="1"/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Préparation de réunions – groupes de </a:t>
            </a:r>
            <a:r>
              <a:rPr lang="fr-FR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travail :</a:t>
            </a:r>
          </a:p>
          <a:p>
            <a:pPr lvl="2"/>
            <a:r>
              <a:rPr lang="fr-FR" sz="1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Documents de travail</a:t>
            </a:r>
          </a:p>
          <a:p>
            <a:pPr lvl="2"/>
            <a:r>
              <a:rPr lang="fr-FR" sz="1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Etc.</a:t>
            </a:r>
            <a:endParaRPr lang="fr-FR" sz="16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/>
            <a:endParaRPr lang="fr-FR" sz="20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0" y="873125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Un lien dédié accessible à tous</a:t>
            </a:r>
            <a:endParaRPr lang="fr-FR" sz="36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213" y="3457576"/>
            <a:ext cx="2698749" cy="202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65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smtClean="0">
                <a:solidFill>
                  <a:schemeClr val="bg1"/>
                </a:solidFill>
              </a:rPr>
              <a:t>GT2 Biodiversité : positionnement </a:t>
            </a:r>
            <a:r>
              <a:rPr lang="fr-FR" sz="3000" smtClean="0">
                <a:solidFill>
                  <a:schemeClr val="bg1"/>
                </a:solidFill>
              </a:rPr>
              <a:t>et objectifs</a:t>
            </a:r>
            <a:endParaRPr lang="fr-FR" sz="30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06" y="1506517"/>
            <a:ext cx="8532813" cy="4852079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endParaRPr lang="fr-FR" sz="24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r>
              <a:rPr lang="fr-FR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Groupe </a:t>
            </a:r>
            <a:r>
              <a:rPr lang="fr-FR" sz="2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de travail« FDD/FDL-Biodiversité </a:t>
            </a:r>
            <a:r>
              <a:rPr lang="fr-FR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» :</a:t>
            </a:r>
            <a:endParaRPr lang="fr-FR" sz="24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400050" lvl="1" indent="0">
              <a:buNone/>
            </a:pPr>
            <a:r>
              <a:rPr lang="fr-FR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- De quels moyens/outils avez-vous besoin pour </a:t>
            </a:r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mieux connaître et diffuser la connaissance sur la </a:t>
            </a:r>
            <a:r>
              <a:rPr lang="fr-FR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biodiversité forestière </a:t>
            </a:r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?</a:t>
            </a:r>
          </a:p>
          <a:p>
            <a:pPr marL="57150" indent="0">
              <a:buNone/>
            </a:pPr>
            <a:r>
              <a:rPr lang="fr-FR" sz="2400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Composition</a:t>
            </a:r>
            <a:r>
              <a:rPr lang="fr-FR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: </a:t>
            </a:r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ONF</a:t>
            </a:r>
            <a:r>
              <a:rPr lang="fr-FR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, DAAF, DEAL, PNG</a:t>
            </a:r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, Agence des 50 pas, CR</a:t>
            </a:r>
            <a:r>
              <a:rPr lang="fr-FR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, CD</a:t>
            </a:r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, </a:t>
            </a:r>
            <a:r>
              <a:rPr lang="fr-FR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CERL, UA, Syndicat des propriétaires forestiers privés, écologues</a:t>
            </a:r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, fédération des </a:t>
            </a:r>
            <a:r>
              <a:rPr lang="fr-FR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chasseurs, chambre d’agriculture, SYAPROVAG, SAPCAF</a:t>
            </a: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0" y="787105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AXE STRATEGIQUE </a:t>
            </a:r>
            <a:r>
              <a:rPr lang="fr-FR" sz="36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1 : </a:t>
            </a:r>
            <a:r>
              <a:rPr lang="fr-FR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protéger les forêts</a:t>
            </a:r>
          </a:p>
        </p:txBody>
      </p:sp>
    </p:spTree>
    <p:extLst>
      <p:ext uri="{BB962C8B-B14F-4D97-AF65-F5344CB8AC3E}">
        <p14:creationId xmlns:p14="http://schemas.microsoft.com/office/powerpoint/2010/main" val="345182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6884988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fr-FR" sz="3000" dirty="0" smtClean="0">
                <a:solidFill>
                  <a:schemeClr val="bg1"/>
                </a:solidFill>
              </a:rPr>
              <a:t>A bientôt</a:t>
            </a:r>
            <a:br>
              <a:rPr lang="fr-FR" sz="3000" dirty="0" smtClean="0">
                <a:solidFill>
                  <a:schemeClr val="bg1"/>
                </a:solidFill>
              </a:rPr>
            </a:br>
            <a:r>
              <a:rPr lang="fr-FR" sz="3000" dirty="0">
                <a:solidFill>
                  <a:schemeClr val="bg1"/>
                </a:solidFill>
              </a:rPr>
              <a:t/>
            </a:r>
            <a:br>
              <a:rPr lang="fr-FR" sz="3000" dirty="0">
                <a:solidFill>
                  <a:schemeClr val="bg1"/>
                </a:solidFill>
              </a:rPr>
            </a:br>
            <a:r>
              <a:rPr lang="fr-FR" sz="3000" dirty="0" smtClean="0">
                <a:solidFill>
                  <a:schemeClr val="bg1"/>
                </a:solidFill>
              </a:rPr>
              <a:t>Manuel GERARD – </a:t>
            </a:r>
            <a:r>
              <a:rPr lang="fr-FR" sz="3000" dirty="0" err="1" smtClean="0">
                <a:solidFill>
                  <a:schemeClr val="bg1"/>
                </a:solidFill>
              </a:rPr>
              <a:t>EcoTip</a:t>
            </a:r>
            <a:r>
              <a:rPr lang="fr-FR" sz="3000" dirty="0" smtClean="0">
                <a:solidFill>
                  <a:schemeClr val="bg1"/>
                </a:solidFill>
              </a:rPr>
              <a:t> :</a:t>
            </a:r>
            <a:br>
              <a:rPr lang="fr-FR" sz="3000" dirty="0" smtClean="0">
                <a:solidFill>
                  <a:schemeClr val="bg1"/>
                </a:solidFill>
              </a:rPr>
            </a:br>
            <a:r>
              <a:rPr lang="fr-FR" sz="3000" dirty="0" smtClean="0">
                <a:solidFill>
                  <a:schemeClr val="bg1"/>
                </a:solidFill>
              </a:rPr>
              <a:t>manuelgerard2@gmail.com</a:t>
            </a:r>
            <a:br>
              <a:rPr lang="fr-FR" sz="3000" dirty="0" smtClean="0">
                <a:solidFill>
                  <a:schemeClr val="bg1"/>
                </a:solidFill>
              </a:rPr>
            </a:br>
            <a:r>
              <a:rPr lang="fr-FR" sz="3000" dirty="0" smtClean="0">
                <a:solidFill>
                  <a:schemeClr val="bg1"/>
                </a:solidFill>
              </a:rPr>
              <a:t>0690 34 30 82</a:t>
            </a:r>
            <a:br>
              <a:rPr lang="fr-FR" sz="3000" dirty="0" smtClean="0">
                <a:solidFill>
                  <a:schemeClr val="bg1"/>
                </a:solidFill>
              </a:rPr>
            </a:br>
            <a:r>
              <a:rPr lang="fr-FR" sz="3000" dirty="0">
                <a:solidFill>
                  <a:schemeClr val="bg1"/>
                </a:solidFill>
              </a:rPr>
              <a:t/>
            </a:r>
            <a:br>
              <a:rPr lang="fr-FR" sz="3000" dirty="0">
                <a:solidFill>
                  <a:schemeClr val="bg1"/>
                </a:solidFill>
              </a:rPr>
            </a:br>
            <a:r>
              <a:rPr lang="fr-FR" sz="3000" dirty="0" smtClean="0">
                <a:solidFill>
                  <a:schemeClr val="bg1"/>
                </a:solidFill>
              </a:rPr>
              <a:t>Xavier VIRGINIE :</a:t>
            </a:r>
            <a:br>
              <a:rPr lang="fr-FR" sz="3000" dirty="0" smtClean="0">
                <a:solidFill>
                  <a:schemeClr val="bg1"/>
                </a:solidFill>
              </a:rPr>
            </a:br>
            <a:r>
              <a:rPr lang="fr-FR" sz="3000" dirty="0" smtClean="0">
                <a:solidFill>
                  <a:schemeClr val="bg1"/>
                </a:solidFill>
              </a:rPr>
              <a:t>xavier.vge@wanadoo.fr</a:t>
            </a:r>
            <a:br>
              <a:rPr lang="fr-FR" sz="3000" dirty="0" smtClean="0">
                <a:solidFill>
                  <a:schemeClr val="bg1"/>
                </a:solidFill>
              </a:rPr>
            </a:br>
            <a:r>
              <a:rPr lang="fr-FR" sz="3000" dirty="0" smtClean="0">
                <a:solidFill>
                  <a:schemeClr val="bg1"/>
                </a:solidFill>
              </a:rPr>
              <a:t>0690 21 43 25</a:t>
            </a:r>
            <a:br>
              <a:rPr lang="fr-FR" sz="3000" dirty="0" smtClean="0">
                <a:solidFill>
                  <a:schemeClr val="bg1"/>
                </a:solidFill>
              </a:rPr>
            </a:br>
            <a:endParaRPr lang="fr-FR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13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5231</TotalTime>
  <Words>521</Words>
  <Application>Microsoft Office PowerPoint</Application>
  <PresentationFormat>Affichage à l'écran (4:3)</PresentationFormat>
  <Paragraphs>206</Paragraphs>
  <Slides>9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8" baseType="lpstr">
      <vt:lpstr>SimSun</vt:lpstr>
      <vt:lpstr>Arial</vt:lpstr>
      <vt:lpstr>Browallia New</vt:lpstr>
      <vt:lpstr>Calibri</vt:lpstr>
      <vt:lpstr>Century Gothic</vt:lpstr>
      <vt:lpstr>Corbel</vt:lpstr>
      <vt:lpstr>Lucida Sans</vt:lpstr>
      <vt:lpstr>Times New Roman</vt:lpstr>
      <vt:lpstr>Thème Office</vt:lpstr>
      <vt:lpstr> Programme régional de la forêt et du bois de la Guadeloupe  (PRFB)  GT3 - Biodiversité  Lundi 13 novembre 2017 </vt:lpstr>
      <vt:lpstr>Présentation de l’équipe projet-rédaction PRFB</vt:lpstr>
      <vt:lpstr> Programme Régional de la Forêt et du Bois (PRFB)</vt:lpstr>
      <vt:lpstr> Programme Régional de la Forêt et du Bois (PRFB)</vt:lpstr>
      <vt:lpstr> Programme Régional de la Forêt et du Bois (PRFB)</vt:lpstr>
      <vt:lpstr> Méthodologie de travail</vt:lpstr>
      <vt:lpstr> Méthodologie : partage de l’information</vt:lpstr>
      <vt:lpstr> GT2 Biodiversité : positionnement et objectifs</vt:lpstr>
      <vt:lpstr>A bientôt  Manuel GERARD – EcoTip : manuelgerard2@gmail.com 0690 34 30 82  Xavier VIRGINIE : xavier.vge@wanadoo.fr 0690 21 43 25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Gaël Lévi</dc:creator>
  <cp:lastModifiedBy>manu el</cp:lastModifiedBy>
  <cp:revision>260</cp:revision>
  <dcterms:created xsi:type="dcterms:W3CDTF">2013-02-19T18:53:36Z</dcterms:created>
  <dcterms:modified xsi:type="dcterms:W3CDTF">2017-11-13T13:22:13Z</dcterms:modified>
</cp:coreProperties>
</file>