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96" r:id="rId2"/>
    <p:sldId id="310" r:id="rId3"/>
    <p:sldId id="326" r:id="rId4"/>
    <p:sldId id="330" r:id="rId5"/>
    <p:sldId id="325" r:id="rId6"/>
    <p:sldId id="341" r:id="rId7"/>
    <p:sldId id="331" r:id="rId8"/>
    <p:sldId id="317" r:id="rId9"/>
    <p:sldId id="320" r:id="rId10"/>
    <p:sldId id="348" r:id="rId11"/>
    <p:sldId id="349" r:id="rId12"/>
    <p:sldId id="350" r:id="rId13"/>
    <p:sldId id="347" r:id="rId14"/>
    <p:sldId id="309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C7CB-36B5-E345-A434-6AACD9823394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A756E-EDAA-E340-A34F-63525B9A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7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0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829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4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09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87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46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414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836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78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70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7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6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4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45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4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59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26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587F-0B7C-134E-B7D4-CA88FE588E9D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73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20171024%20-%20mod&#232;le%20fiche%20action%20-%20V1M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1385" y="2102433"/>
            <a:ext cx="8089361" cy="1623905"/>
          </a:xfrm>
        </p:spPr>
        <p:txBody>
          <a:bodyPr>
            <a:normAutofit fontScale="90000"/>
          </a:bodyPr>
          <a:lstStyle/>
          <a:p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Programme régional de la forêt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et du bois de la Guadeloupe 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(PRFB</a:t>
            </a:r>
            <a:r>
              <a:rPr lang="fr-FR" sz="3600" b="1" dirty="0">
                <a:latin typeface="Corbel" panose="020B0503020204020204" pitchFamily="34" charset="0"/>
                <a:cs typeface="Century Gothic"/>
              </a:rPr>
              <a:t>)</a:t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>
                <a:latin typeface="Corbel" panose="020B0503020204020204" pitchFamily="34" charset="0"/>
                <a:cs typeface="Century Gothic"/>
              </a:rPr>
              <a:t>GT6 -  « Structurer la forêt privée »</a:t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>
                <a:latin typeface="Corbel" panose="020B0503020204020204" pitchFamily="34" charset="0"/>
                <a:cs typeface="Century Gothic"/>
              </a:rPr>
              <a:t>Jeudi 16 novembre 2017</a:t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endParaRPr lang="fr-FR" sz="3600" b="1" dirty="0">
              <a:latin typeface="Corbel" panose="020B0503020204020204" pitchFamily="34" charset="0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72417" y="444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82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GT6 Structurer la forêt privée : état de lieux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856935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Enjeux multiples: biodiversité, agroforesterie,...</a:t>
            </a: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Superficie: environ 38 688ha</a:t>
            </a:r>
            <a:endParaRPr lang="fr-FR" sz="2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Composition: typologies forestière s dominante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forêt semi-décidue (49 %), forêt xérophile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forêt ombrophile (26%); forêt hygrophile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forêt sempervirente saisonnière (16%), forêt mésophile</a:t>
            </a:r>
          </a:p>
          <a:p>
            <a:pPr marL="457200" lvl="1" indent="0">
              <a:buNone/>
            </a:pP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Structure de la propriété forestière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Morcellement important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Obligation d’un plan simple de gestion: 8 985ha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Indivision et copropriétés (cas de litiges)</a:t>
            </a:r>
          </a:p>
          <a:p>
            <a:pPr marL="457200" lvl="1" indent="0">
              <a:buNone/>
            </a:pP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78710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Les caractéristiques de la forêt privée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27A58F4-C6D6-44BD-A4F1-47EF9BFA6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397" y="1358180"/>
            <a:ext cx="3596603" cy="2570139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4A32301-1B86-42DB-B4C3-D4DB5436A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46414"/>
              </p:ext>
            </p:extLst>
          </p:nvPr>
        </p:nvGraphicFramePr>
        <p:xfrm>
          <a:off x="5720098" y="4211150"/>
          <a:ext cx="3251200" cy="21717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40571324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267815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369982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2873484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surface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7857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21 452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73749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7303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778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97206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5255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0198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3917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Liberation Sans" panose="020B0604020202020204" pitchFamily="34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Liberation Sans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3 175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66467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Liberation Sans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Liberation Sans" panose="020B0604020202020204" pitchFamily="34" charset="0"/>
                        </a:rPr>
                        <a:t>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5 810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814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4299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38 687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850720"/>
                  </a:ext>
                </a:extLst>
              </a:tr>
            </a:tbl>
          </a:graphicData>
        </a:graphic>
      </p:graphicFrame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8B2534C-F45C-4BE3-95B9-40B187F78EB6}"/>
              </a:ext>
            </a:extLst>
          </p:cNvPr>
          <p:cNvCxnSpPr>
            <a:cxnSpLocks/>
          </p:cNvCxnSpPr>
          <p:nvPr/>
        </p:nvCxnSpPr>
        <p:spPr>
          <a:xfrm>
            <a:off x="4937760" y="5824025"/>
            <a:ext cx="95660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43EF28FF-F02F-4425-98AA-4861E4992DBA}"/>
              </a:ext>
            </a:extLst>
          </p:cNvPr>
          <p:cNvSpPr/>
          <p:nvPr/>
        </p:nvSpPr>
        <p:spPr>
          <a:xfrm>
            <a:off x="5296485" y="4670474"/>
            <a:ext cx="239151" cy="10161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01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GT6 Structurer la forêt privée : état de lieux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856935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Code Forestier: en référence aux articles R 312-1 à 21</a:t>
            </a: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Réalisation d’un plan simple de gestion: caractère obligatoire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Parcelle forestière d’un seul tenant supérieur à 25ha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Ensemble de parcelles forestière d’une surface égale ou supérieure à 25ha (même propriétaire)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Parcelle forestière comprise en 10-25 ha: propriétaire souhaitant bénéficier d’aides publiques</a:t>
            </a:r>
          </a:p>
          <a:p>
            <a:pPr lvl="1"/>
            <a:endParaRPr lang="fr-FR" sz="2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Autres outils de gestion durable: Forêts de 10ha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Adhésion à un code de bonnes pratiques sylvicoles (CBPS)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Règlement type de gestion (RTG)</a:t>
            </a:r>
          </a:p>
          <a:p>
            <a:pPr marL="457200" lvl="1" indent="0">
              <a:buNone/>
            </a:pP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Opérationnels: 2 propriétaires disposent d’un PSG</a:t>
            </a: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78710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Outils de gestion durable</a:t>
            </a:r>
          </a:p>
        </p:txBody>
      </p:sp>
    </p:spTree>
    <p:extLst>
      <p:ext uri="{BB962C8B-B14F-4D97-AF65-F5344CB8AC3E}">
        <p14:creationId xmlns:p14="http://schemas.microsoft.com/office/powerpoint/2010/main" val="411354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GT6 Structurer la forêt privée : état de lieux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856935"/>
            <a:ext cx="8532813" cy="4501661"/>
          </a:xfrm>
        </p:spPr>
        <p:txBody>
          <a:bodyPr>
            <a:noAutofit/>
          </a:bodyPr>
          <a:lstStyle/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Syndicat des propriétaires forestiers privées</a:t>
            </a: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Aides à l’investissement: PDRG Mesure 8.6 investissements forestier</a:t>
            </a:r>
            <a:endParaRPr lang="fr-FR" sz="2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Accompagnement et conseils: PDRG Mesure 2-Lot 15 conseils forestiers</a:t>
            </a: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Dispositifs fiscaux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Exonération de la taxe sur le foncier non bâti: exonération trentenaire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Loi </a:t>
            </a:r>
            <a:r>
              <a:rPr lang="fr-FR" sz="20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Sérot-Monichon</a:t>
            </a:r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: Exonération de droits de mutation et exonération d’ISF 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Loi TEPA: Réduction d’ISF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Loi DEFI: réduction d’impôt sur le revenu pour l’achat d’une parcelle forestière. Outil de lutte contre le morcellement</a:t>
            </a:r>
          </a:p>
          <a:p>
            <a:pPr marL="0" indent="0">
              <a:buNone/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Ces procédures ne sont pas mises en place.</a:t>
            </a:r>
          </a:p>
          <a:p>
            <a:pPr marL="457200" lvl="1" indent="0">
              <a:buNone/>
            </a:pP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buNone/>
            </a:pP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78710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Accompagnements et instruments de valorisation</a:t>
            </a:r>
          </a:p>
        </p:txBody>
      </p:sp>
    </p:spTree>
    <p:extLst>
      <p:ext uri="{BB962C8B-B14F-4D97-AF65-F5344CB8AC3E}">
        <p14:creationId xmlns:p14="http://schemas.microsoft.com/office/powerpoint/2010/main" val="345569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GT6  Structurer la forêt privée : Problématique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593" y="1442218"/>
            <a:ext cx="8532813" cy="4817905"/>
          </a:xfrm>
        </p:spPr>
        <p:txBody>
          <a:bodyPr>
            <a:noAutofit/>
          </a:bodyPr>
          <a:lstStyle/>
          <a:p>
            <a:pPr marL="742950" lvl="2" indent="-342900">
              <a:buFontTx/>
              <a:buChar char="-"/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Comment mobiliser les propriétaires forestiers autour d’objectifs communs et faire connaître leurs attentes ?</a:t>
            </a:r>
          </a:p>
          <a:p>
            <a:pPr marL="457200" lvl="1" indent="0">
              <a:buNone/>
            </a:pPr>
            <a:endParaRPr lang="fr-FR" sz="2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57150" indent="0">
              <a:buNone/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endParaRPr lang="fr-FR" sz="2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/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/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78710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67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88498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3000" dirty="0">
                <a:solidFill>
                  <a:schemeClr val="bg1"/>
                </a:solidFill>
              </a:rPr>
              <a:t>A bientôt</a:t>
            </a:r>
            <a:br>
              <a:rPr lang="fr-FR" sz="3000" dirty="0">
                <a:solidFill>
                  <a:schemeClr val="bg1"/>
                </a:solidFill>
              </a:rPr>
            </a:b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Manuel GERARD – </a:t>
            </a:r>
            <a:r>
              <a:rPr lang="fr-FR" sz="3000" dirty="0" err="1">
                <a:solidFill>
                  <a:schemeClr val="bg1"/>
                </a:solidFill>
              </a:rPr>
              <a:t>EcoTip</a:t>
            </a:r>
            <a:r>
              <a:rPr lang="fr-FR" sz="3000" dirty="0">
                <a:solidFill>
                  <a:schemeClr val="bg1"/>
                </a:solidFill>
              </a:rPr>
              <a:t> :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manuelgerard2@gmail.com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0690 34 30 82</a:t>
            </a:r>
            <a:br>
              <a:rPr lang="fr-FR" sz="3000" dirty="0">
                <a:solidFill>
                  <a:schemeClr val="bg1"/>
                </a:solidFill>
              </a:rPr>
            </a:b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Xavier VIRGINIE :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xavier.vge@wanadoo.fr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0690 21 43 25</a:t>
            </a:r>
            <a:br>
              <a:rPr lang="fr-FR" sz="3000" dirty="0">
                <a:solidFill>
                  <a:schemeClr val="bg1"/>
                </a:solidFill>
              </a:rPr>
            </a:br>
            <a:endParaRPr lang="fr-F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3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Présentation de l’équipe projet-rédaction PRFB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993" y="1504992"/>
            <a:ext cx="8532813" cy="2580621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Consultant en Guadeloupe depuis le 1</a:t>
            </a:r>
            <a:r>
              <a:rPr lang="fr-FR" sz="2800" baseline="30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er</a:t>
            </a: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/01/2010</a:t>
            </a:r>
          </a:p>
          <a:p>
            <a:pPr eaLnBrk="1" hangingPunct="1">
              <a:lnSpc>
                <a:spcPct val="6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Spécialisé en :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animation de réseaux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conduite de projets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études diverses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montage de dossiers de financement</a:t>
            </a:r>
          </a:p>
          <a:p>
            <a:pPr lvl="1">
              <a:lnSpc>
                <a:spcPct val="6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etc.</a:t>
            </a:r>
          </a:p>
          <a:p>
            <a:pPr marL="0" indent="0" eaLnBrk="1" hangingPunct="1">
              <a:buNone/>
            </a:pPr>
            <a:endParaRPr lang="fr-FR" sz="3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6" y="884380"/>
            <a:ext cx="8532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Manuel GERARD : consultant en </a:t>
            </a:r>
            <a:r>
              <a:rPr lang="fr-FR" sz="3600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agro-environnement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611186" y="4105841"/>
            <a:ext cx="60991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Xavier VIRGINIE : consultant forestier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24096" y="4744817"/>
            <a:ext cx="8229600" cy="2081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Consultant depuis 2010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Spécialisé en :</a:t>
            </a:r>
          </a:p>
          <a:p>
            <a:pPr lvl="1">
              <a:lnSpc>
                <a:spcPct val="70000"/>
              </a:lnSpc>
              <a:spcBef>
                <a:spcPts val="0"/>
              </a:spcBef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animation de la filière forêt-bois en Guadeloupe</a:t>
            </a:r>
          </a:p>
          <a:p>
            <a:pPr lvl="1">
              <a:lnSpc>
                <a:spcPct val="70000"/>
              </a:lnSpc>
              <a:spcBef>
                <a:spcPts val="0"/>
              </a:spcBef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multiples travaux en lien avec la forêt et le bois : études techniques et pratiques /  reboisement, agroforesterie, diagnostic forestier, etc.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fr-FR" sz="3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Font typeface="Arial"/>
              <a:buNone/>
            </a:pPr>
            <a:endParaRPr lang="fr-FR" sz="3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318" y="1884800"/>
            <a:ext cx="2036762" cy="846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24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Principes :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accent mis sur la concertation, la consultation et la </a:t>
            </a:r>
            <a:r>
              <a:rPr lang="fr-FR" sz="2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co</a:t>
            </a: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-construction avec les membres de la CRFB :</a:t>
            </a:r>
          </a:p>
          <a:p>
            <a:pPr lvl="2">
              <a:lnSpc>
                <a:spcPct val="80000"/>
              </a:lnSpc>
            </a:pPr>
            <a:r>
              <a:rPr lang="fr-FR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que chacun participe et apporte son point de vue à la réflexion collective</a:t>
            </a:r>
          </a:p>
          <a:p>
            <a:pPr lvl="2">
              <a:lnSpc>
                <a:spcPct val="80000"/>
              </a:lnSpc>
            </a:pPr>
            <a:r>
              <a:rPr lang="fr-FR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nos documents synthétiseront vos attentes et vos souhaits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élaborer un document pratique et accessible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coordination avec le prestataire réalisant l’EES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fr-FR" sz="2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Contenu :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synthèse bibliographique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ensemble des </a:t>
            </a:r>
            <a:r>
              <a:rPr lang="fr-FR" sz="2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compte-rendus</a:t>
            </a: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de réunions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rapport final :</a:t>
            </a:r>
          </a:p>
          <a:p>
            <a:pPr lvl="2">
              <a:lnSpc>
                <a:spcPct val="80000"/>
              </a:lnSpc>
            </a:pP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une partie rédaction (1 page maxi par chapitre)</a:t>
            </a:r>
          </a:p>
          <a:p>
            <a:pPr lvl="2">
              <a:lnSpc>
                <a:spcPct val="80000"/>
              </a:lnSpc>
            </a:pP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 annexes : expertises spécifiques, cartes, tableaux, etc.</a:t>
            </a:r>
          </a:p>
          <a:p>
            <a:pPr lvl="2">
              <a:lnSpc>
                <a:spcPct val="80000"/>
              </a:lnSpc>
            </a:pPr>
            <a:r>
              <a:rPr lang="fr-FR" sz="19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 "fiches-actions "</a:t>
            </a:r>
          </a:p>
          <a:p>
            <a:pPr lvl="1">
              <a:lnSpc>
                <a:spcPct val="80000"/>
              </a:lnSpc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Méthodologie d’élaboration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790" y="2986088"/>
            <a:ext cx="2113359" cy="28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3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Au minimum :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thématique abordée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acteurs concernés et leur rôle pressenti (pilote, etc.)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description de l’action à mettre en œuvre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moyens à mobiliser (financements, formations, emplois, etc.)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planning de mise en œuvre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évaluation des financements nécessaires et mobilisables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+ schémas, photos, 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  <a:hlinkClick r:id="rId3" action="ppaction://hlinkfile"/>
              </a:rPr>
              <a:t>graphiques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Contenu d’une fiche action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05" y="5139164"/>
            <a:ext cx="5710705" cy="171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6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873125"/>
            <a:ext cx="8532813" cy="5719061"/>
          </a:xfrm>
        </p:spPr>
        <p:txBody>
          <a:bodyPr>
            <a:noAutofit/>
          </a:bodyPr>
          <a:lstStyle/>
          <a:p>
            <a:pPr eaLnBrk="1" hangingPunct="1"/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Calendrier : début le 15/09/2017 – fin le 15/03/2018</a:t>
            </a:r>
          </a:p>
          <a:p>
            <a:pPr eaLnBrk="1" hangingPunct="1"/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143803"/>
              </p:ext>
            </p:extLst>
          </p:nvPr>
        </p:nvGraphicFramePr>
        <p:xfrm>
          <a:off x="457203" y="1274226"/>
          <a:ext cx="7846822" cy="2267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84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5651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Type de travail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M1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M2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M3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M4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M5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M6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3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Réunions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cadrage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COPIL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8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collectives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enquêtes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Bibliographie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Rédaction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 </a:t>
                      </a:r>
                      <a:endParaRPr lang="fr-FR" sz="12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Lucida Sans" panose="020B06020405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42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Méthodologie de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Groupes de travail: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Axe 1 Protéger les forêts</a:t>
            </a:r>
          </a:p>
          <a:p>
            <a:pPr lvl="2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GT1 « Défrichement »</a:t>
            </a:r>
          </a:p>
          <a:p>
            <a:pPr lvl="2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GT2 «  Biodiversité »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Axe 2 « Développer et organiser des filières de valorisation »</a:t>
            </a:r>
          </a:p>
          <a:p>
            <a:pPr lvl="2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GT3 « Filière(s) de valorisation</a:t>
            </a:r>
          </a:p>
          <a:p>
            <a:pPr lvl="2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GT3 « Agroforesterie »</a:t>
            </a:r>
          </a:p>
          <a:p>
            <a:pPr lvl="2"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Axe 3: Gérer durablement</a:t>
            </a:r>
          </a:p>
          <a:p>
            <a:pPr lvl="2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GT5 « Multifonctionnalité de la forêt »</a:t>
            </a:r>
          </a:p>
          <a:p>
            <a:pPr lvl="2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GT6 « Structurer la forêt privée »</a:t>
            </a: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Groupes de travail</a:t>
            </a:r>
          </a:p>
        </p:txBody>
      </p:sp>
    </p:spTree>
    <p:extLst>
      <p:ext uri="{BB962C8B-B14F-4D97-AF65-F5344CB8AC3E}">
        <p14:creationId xmlns:p14="http://schemas.microsoft.com/office/powerpoint/2010/main" val="228459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Méthodologie de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Organisation :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2 réunions de 2h pour aboutir à une ou plusieurs fiches actions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 </a:t>
            </a:r>
            <a:r>
              <a:rPr lang="fr-FR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comptes-rendus</a:t>
            </a: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 mis sur l’espace collaboratif et des échanges possibles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 entretiens, rendez-vous individuels si nécessaires</a:t>
            </a:r>
          </a:p>
          <a:p>
            <a:pPr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Règles de fonctionnement :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« jouer le jeu de l’animation »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que chacun puisse s’exprimer et émettre son avis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respect de l’avis des autres</a:t>
            </a:r>
          </a:p>
          <a:p>
            <a:pPr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Objectif : </a:t>
            </a:r>
            <a:r>
              <a:rPr lang="fr-FR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chaque groupe doit émettre une proposition issue d’un consensus et qui fera l’objet d’une fiche action</a:t>
            </a: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Groupes de travail</a:t>
            </a:r>
          </a:p>
        </p:txBody>
      </p:sp>
    </p:spTree>
    <p:extLst>
      <p:ext uri="{BB962C8B-B14F-4D97-AF65-F5344CB8AC3E}">
        <p14:creationId xmlns:p14="http://schemas.microsoft.com/office/powerpoint/2010/main" val="32306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Méthodologie : partage de l’information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506517"/>
            <a:ext cx="8532813" cy="4852079"/>
          </a:xfrm>
        </p:spPr>
        <p:txBody>
          <a:bodyPr>
            <a:noAutofit/>
          </a:bodyPr>
          <a:lstStyle/>
          <a:p>
            <a:pPr eaLnBrk="1" hangingPunct="1"/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Adresse du site : </a:t>
            </a:r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coatis.rita-dom.fr</a:t>
            </a:r>
          </a:p>
          <a:p>
            <a:pPr eaLnBrk="1" hangingPunct="1"/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Espace collaboratif : </a:t>
            </a:r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971-Programme Régional de la Forêt et du Bois</a:t>
            </a:r>
          </a:p>
          <a:p>
            <a:pPr eaLnBrk="1" hangingPunct="1"/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Pour y accéder :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S’inscrire dans l’annuaire</a:t>
            </a:r>
          </a:p>
          <a:p>
            <a:pPr lvl="1"/>
            <a:r>
              <a:rPr lang="fr-FR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J</a:t>
            </a:r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 vous inscris dans l’espace collaboratif</a:t>
            </a:r>
          </a:p>
          <a:p>
            <a:pPr eaLnBrk="1" hangingPunct="1"/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Objectifs :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Consultation des documents disponibles :</a:t>
            </a:r>
          </a:p>
          <a:p>
            <a:pPr lvl="2"/>
            <a:r>
              <a:rPr lang="fr-FR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Documents réglementaires, etc.</a:t>
            </a:r>
          </a:p>
          <a:p>
            <a:pPr lvl="2"/>
            <a:r>
              <a:rPr lang="fr-FR" sz="16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Compte-rendus</a:t>
            </a:r>
            <a:r>
              <a:rPr lang="fr-FR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de réunion (COPIL, Groupe de travail, etc.)</a:t>
            </a:r>
          </a:p>
          <a:p>
            <a:pPr lvl="2"/>
            <a:r>
              <a:rPr lang="fr-FR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Fiches actions</a:t>
            </a:r>
          </a:p>
          <a:p>
            <a:pPr lvl="2"/>
            <a:r>
              <a:rPr lang="fr-FR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Travaux intermédiaires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Préparation de réunions – groupes de travail :</a:t>
            </a:r>
          </a:p>
          <a:p>
            <a:pPr lvl="2"/>
            <a:r>
              <a:rPr lang="fr-FR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Documents de travail</a:t>
            </a:r>
          </a:p>
          <a:p>
            <a:pPr lvl="2"/>
            <a:r>
              <a:rPr lang="fr-FR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Etc.</a:t>
            </a:r>
          </a:p>
          <a:p>
            <a:pPr lvl="1"/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312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Un lien dédié accessible à tous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13" y="3457576"/>
            <a:ext cx="2698749" cy="202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GT6 Structurer la forêt privée : positionnement et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856935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Groupe de travail « Structurer la forêt privée » :</a:t>
            </a:r>
          </a:p>
          <a:p>
            <a:pPr marL="742950" lvl="2" indent="-342900">
              <a:buFontTx/>
              <a:buChar char="-"/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Comment mobiliser les propriétaires forestiers autour d’objectifs communs et faire connaître leurs attentes ?</a:t>
            </a:r>
          </a:p>
          <a:p>
            <a:pPr marL="742950" lvl="2" indent="-342900">
              <a:buFontTx/>
              <a:buChar char="-"/>
            </a:pPr>
            <a:endParaRPr lang="fr-FR" sz="2200" dirty="0">
              <a:solidFill>
                <a:srgbClr val="92D05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fr-FR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Composition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CR, CD, DAAF, ONF, Syndicat des propriétaires forestiers privés, Association des maires, SYAPROVAG, Chambre d’agricultures, fédération des chasseurs, chambre d’agriculture, SÄPCAF</a:t>
            </a: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Objectifs du jour :</a:t>
            </a:r>
          </a:p>
          <a:p>
            <a:pPr lvl="1" indent="-342900">
              <a:buFontTx/>
              <a:buChar char="-"/>
            </a:pPr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Évoquer les points essentiels liés aux thèmes du jour</a:t>
            </a:r>
          </a:p>
          <a:p>
            <a:pPr lvl="1" indent="-342900">
              <a:buFontTx/>
              <a:buChar char="-"/>
            </a:pPr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Ressortir quelques thèmes prioritaires</a:t>
            </a:r>
          </a:p>
          <a:p>
            <a:pPr lvl="1" indent="-342900">
              <a:buFontTx/>
              <a:buChar char="-"/>
            </a:pPr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Réfléchir pour la prochaine réunion à leur hiérarchisation et à leur contenu </a:t>
            </a:r>
          </a:p>
          <a:p>
            <a:pPr marL="0" indent="0">
              <a:buNone/>
            </a:pP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78710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AXE STRATEGIQUE 3: Gérer durablement</a:t>
            </a:r>
          </a:p>
        </p:txBody>
      </p:sp>
    </p:spTree>
    <p:extLst>
      <p:ext uri="{BB962C8B-B14F-4D97-AF65-F5344CB8AC3E}">
        <p14:creationId xmlns:p14="http://schemas.microsoft.com/office/powerpoint/2010/main" val="5226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9539</TotalTime>
  <Words>913</Words>
  <Application>Microsoft Office PowerPoint</Application>
  <PresentationFormat>Affichage à l'écran (4:3)</PresentationFormat>
  <Paragraphs>359</Paragraphs>
  <Slides>14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SimSun</vt:lpstr>
      <vt:lpstr>Arial</vt:lpstr>
      <vt:lpstr>Browallia New</vt:lpstr>
      <vt:lpstr>Calibri</vt:lpstr>
      <vt:lpstr>Century Gothic</vt:lpstr>
      <vt:lpstr>Corbel</vt:lpstr>
      <vt:lpstr>Liberation Sans</vt:lpstr>
      <vt:lpstr>Lucida Sans</vt:lpstr>
      <vt:lpstr>Times New Roman</vt:lpstr>
      <vt:lpstr>Thème Office</vt:lpstr>
      <vt:lpstr> Programme régional de la forêt et du bois de la Guadeloupe  (PRFB)  GT6 -  « Structurer la forêt privée »  Jeudi 16 novembre 2017 </vt:lpstr>
      <vt:lpstr>Présentation de l’équipe projet-rédaction PRFB</vt:lpstr>
      <vt:lpstr> Programme Régional de la Forêt et du Bois (PRFB)</vt:lpstr>
      <vt:lpstr> Programme Régional de la Forêt et du Bois (PRFB)</vt:lpstr>
      <vt:lpstr> Programme Régional de la Forêt et du Bois (PRFB)</vt:lpstr>
      <vt:lpstr> Méthodologie de travail</vt:lpstr>
      <vt:lpstr> Méthodologie de travail</vt:lpstr>
      <vt:lpstr> Méthodologie : partage de l’information</vt:lpstr>
      <vt:lpstr> GT6 Structurer la forêt privée : positionnement et objectifs</vt:lpstr>
      <vt:lpstr> GT6 Structurer la forêt privée : état de lieux</vt:lpstr>
      <vt:lpstr> GT6 Structurer la forêt privée : état de lieux</vt:lpstr>
      <vt:lpstr> GT6 Structurer la forêt privée : état de lieux</vt:lpstr>
      <vt:lpstr> GT6  Structurer la forêt privée : Problématique</vt:lpstr>
      <vt:lpstr>A bientôt  Manuel GERARD – EcoTip : manuelgerard2@gmail.com 0690 34 30 82  Xavier VIRGINIE : xavier.vge@wanadoo.fr 0690 21 43 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 Lévi</dc:creator>
  <cp:lastModifiedBy>xavier virginie</cp:lastModifiedBy>
  <cp:revision>371</cp:revision>
  <dcterms:created xsi:type="dcterms:W3CDTF">2013-02-19T18:53:36Z</dcterms:created>
  <dcterms:modified xsi:type="dcterms:W3CDTF">2017-11-16T18:43:33Z</dcterms:modified>
</cp:coreProperties>
</file>