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96" r:id="rId2"/>
    <p:sldId id="310" r:id="rId3"/>
    <p:sldId id="326" r:id="rId4"/>
    <p:sldId id="330" r:id="rId5"/>
    <p:sldId id="325" r:id="rId6"/>
    <p:sldId id="341" r:id="rId7"/>
    <p:sldId id="331" r:id="rId8"/>
    <p:sldId id="317" r:id="rId9"/>
    <p:sldId id="320" r:id="rId10"/>
    <p:sldId id="348" r:id="rId11"/>
    <p:sldId id="349" r:id="rId12"/>
    <p:sldId id="350" r:id="rId13"/>
    <p:sldId id="347" r:id="rId14"/>
    <p:sldId id="309" r:id="rId15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6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135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BDC7CB-36B5-E345-A434-6AACD9823394}" type="datetimeFigureOut">
              <a:rPr lang="fr-FR" smtClean="0"/>
              <a:t>16/11/2017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CA756E-EDAA-E340-A34F-63525B9A9B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9277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/>
              <a:t>Ces enjeux s’inscrivent dans le cadre des mesures du CIOM</a:t>
            </a:r>
          </a:p>
        </p:txBody>
      </p:sp>
      <p:sp>
        <p:nvSpPr>
          <p:cNvPr id="2765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987E87-44A9-488F-837A-FF47BE0006F4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05303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/>
              <a:t>Ces enjeux s’inscrivent dans le cadre des mesures du CIOM</a:t>
            </a:r>
          </a:p>
        </p:txBody>
      </p:sp>
      <p:sp>
        <p:nvSpPr>
          <p:cNvPr id="2765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987E87-44A9-488F-837A-FF47BE0006F4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38290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/>
              <a:t>Ces enjeux s’inscrivent dans le cadre des mesures du CIOM</a:t>
            </a:r>
          </a:p>
        </p:txBody>
      </p:sp>
      <p:sp>
        <p:nvSpPr>
          <p:cNvPr id="2765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987E87-44A9-488F-837A-FF47BE0006F4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6448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/>
              <a:t>Ces enjeux s’inscrivent dans le cadre des mesures du CIOM</a:t>
            </a:r>
          </a:p>
        </p:txBody>
      </p:sp>
      <p:sp>
        <p:nvSpPr>
          <p:cNvPr id="2765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987E87-44A9-488F-837A-FF47BE0006F4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00902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/>
              <a:t>Ces enjeux s’inscrivent dans le cadre des mesures du CIOM</a:t>
            </a:r>
          </a:p>
        </p:txBody>
      </p:sp>
      <p:sp>
        <p:nvSpPr>
          <p:cNvPr id="2765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987E87-44A9-488F-837A-FF47BE0006F4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38759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/>
              <a:t>Ces enjeux s’inscrivent dans le cadre des mesures du CIOM</a:t>
            </a:r>
          </a:p>
        </p:txBody>
      </p:sp>
      <p:sp>
        <p:nvSpPr>
          <p:cNvPr id="2765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987E87-44A9-488F-837A-FF47BE0006F4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7008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/>
              <a:t>Ces enjeux s’inscrivent dans le cadre des mesures du CIOM</a:t>
            </a:r>
          </a:p>
        </p:txBody>
      </p:sp>
      <p:sp>
        <p:nvSpPr>
          <p:cNvPr id="2765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987E87-44A9-488F-837A-FF47BE0006F4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04612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/>
              <a:t>Ces enjeux s’inscrivent dans le cadre des mesures du CIOM</a:t>
            </a:r>
          </a:p>
        </p:txBody>
      </p:sp>
      <p:sp>
        <p:nvSpPr>
          <p:cNvPr id="2765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987E87-44A9-488F-837A-FF47BE0006F4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04148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/>
              <a:t>Ces enjeux s’inscrivent dans le cadre des mesures du CIOM</a:t>
            </a:r>
          </a:p>
        </p:txBody>
      </p:sp>
      <p:sp>
        <p:nvSpPr>
          <p:cNvPr id="2765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987E87-44A9-488F-837A-FF47BE0006F4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28360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/>
              <a:t>Ces enjeux s’inscrivent dans le cadre des mesures du CIOM</a:t>
            </a:r>
          </a:p>
        </p:txBody>
      </p:sp>
      <p:sp>
        <p:nvSpPr>
          <p:cNvPr id="2765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987E87-44A9-488F-837A-FF47BE0006F4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8780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/>
              <a:t>Ces enjeux s’inscrivent dans le cadre des mesures du CIOM</a:t>
            </a:r>
          </a:p>
        </p:txBody>
      </p:sp>
      <p:sp>
        <p:nvSpPr>
          <p:cNvPr id="2765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987E87-44A9-488F-837A-FF47BE0006F4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9708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587F-0B7C-134E-B7D4-CA88FE588E9D}" type="datetimeFigureOut">
              <a:rPr lang="fr-FR" smtClean="0"/>
              <a:t>16/11/2017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E654-2390-8A48-AE23-66D4B03C23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0170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587F-0B7C-134E-B7D4-CA88FE588E9D}" type="datetimeFigureOut">
              <a:rPr lang="fr-FR" smtClean="0"/>
              <a:t>16/11/2017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E654-2390-8A48-AE23-66D4B03C23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7702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587F-0B7C-134E-B7D4-CA88FE588E9D}" type="datetimeFigureOut">
              <a:rPr lang="fr-FR" smtClean="0"/>
              <a:t>16/11/2017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E654-2390-8A48-AE23-66D4B03C23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6199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587F-0B7C-134E-B7D4-CA88FE588E9D}" type="datetimeFigureOut">
              <a:rPr lang="fr-FR" smtClean="0"/>
              <a:t>16/11/2017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E654-2390-8A48-AE23-66D4B03C23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7365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587F-0B7C-134E-B7D4-CA88FE588E9D}" type="datetimeFigureOut">
              <a:rPr lang="fr-FR" smtClean="0"/>
              <a:t>16/11/2017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E654-2390-8A48-AE23-66D4B03C23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465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587F-0B7C-134E-B7D4-CA88FE588E9D}" type="datetimeFigureOut">
              <a:rPr lang="fr-FR" smtClean="0"/>
              <a:t>16/11/2017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E654-2390-8A48-AE23-66D4B03C23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3453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587F-0B7C-134E-B7D4-CA88FE588E9D}" type="datetimeFigureOut">
              <a:rPr lang="fr-FR" smtClean="0"/>
              <a:t>16/11/2017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E654-2390-8A48-AE23-66D4B03C23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0867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587F-0B7C-134E-B7D4-CA88FE588E9D}" type="datetimeFigureOut">
              <a:rPr lang="fr-FR" smtClean="0"/>
              <a:t>16/11/2017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E654-2390-8A48-AE23-66D4B03C23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2696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587F-0B7C-134E-B7D4-CA88FE588E9D}" type="datetimeFigureOut">
              <a:rPr lang="fr-FR" smtClean="0"/>
              <a:t>16/11/2017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E654-2390-8A48-AE23-66D4B03C23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0474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587F-0B7C-134E-B7D4-CA88FE588E9D}" type="datetimeFigureOut">
              <a:rPr lang="fr-FR" smtClean="0"/>
              <a:t>16/11/2017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E654-2390-8A48-AE23-66D4B03C23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7594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587F-0B7C-134E-B7D4-CA88FE588E9D}" type="datetimeFigureOut">
              <a:rPr lang="fr-FR" smtClean="0"/>
              <a:t>16/11/2017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E654-2390-8A48-AE23-66D4B03C23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0266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A587F-0B7C-134E-B7D4-CA88FE588E9D}" type="datetimeFigureOut">
              <a:rPr lang="fr-FR" smtClean="0"/>
              <a:t>16/11/2017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6E654-2390-8A48-AE23-66D4B03C23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9737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20171024%20-%20mod&#232;le%20fiche%20action%20-%20V1MG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71385" y="2102433"/>
            <a:ext cx="8089361" cy="1623905"/>
          </a:xfrm>
        </p:spPr>
        <p:txBody>
          <a:bodyPr>
            <a:normAutofit fontScale="90000"/>
          </a:bodyPr>
          <a:lstStyle/>
          <a:p>
            <a:br>
              <a:rPr lang="fr-FR" sz="3600" b="1" dirty="0">
                <a:latin typeface="Corbel" panose="020B0503020204020204" pitchFamily="34" charset="0"/>
                <a:cs typeface="Century Gothic"/>
              </a:rPr>
            </a:br>
            <a:r>
              <a:rPr lang="fr-FR" sz="3100" b="1" dirty="0">
                <a:latin typeface="Corbel" panose="020B0503020204020204" pitchFamily="34" charset="0"/>
                <a:cs typeface="Century Gothic"/>
              </a:rPr>
              <a:t>Programme régional de la forêt</a:t>
            </a:r>
            <a:br>
              <a:rPr lang="fr-FR" sz="3100" b="1" dirty="0">
                <a:latin typeface="Corbel" panose="020B0503020204020204" pitchFamily="34" charset="0"/>
                <a:cs typeface="Century Gothic"/>
              </a:rPr>
            </a:br>
            <a:r>
              <a:rPr lang="fr-FR" sz="3100" b="1" dirty="0">
                <a:latin typeface="Corbel" panose="020B0503020204020204" pitchFamily="34" charset="0"/>
                <a:cs typeface="Century Gothic"/>
              </a:rPr>
              <a:t>et du bois de la Guadeloupe </a:t>
            </a:r>
            <a:br>
              <a:rPr lang="fr-FR" sz="3100" b="1" dirty="0">
                <a:latin typeface="Corbel" panose="020B0503020204020204" pitchFamily="34" charset="0"/>
                <a:cs typeface="Century Gothic"/>
              </a:rPr>
            </a:br>
            <a:r>
              <a:rPr lang="fr-FR" sz="3100" b="1" dirty="0">
                <a:latin typeface="Corbel" panose="020B0503020204020204" pitchFamily="34" charset="0"/>
                <a:cs typeface="Century Gothic"/>
              </a:rPr>
              <a:t>(PRFB</a:t>
            </a:r>
            <a:r>
              <a:rPr lang="fr-FR" sz="3600" b="1" dirty="0">
                <a:latin typeface="Corbel" panose="020B0503020204020204" pitchFamily="34" charset="0"/>
                <a:cs typeface="Century Gothic"/>
              </a:rPr>
              <a:t>)</a:t>
            </a:r>
            <a:br>
              <a:rPr lang="fr-FR" sz="3600" b="1" dirty="0">
                <a:latin typeface="Corbel" panose="020B0503020204020204" pitchFamily="34" charset="0"/>
                <a:cs typeface="Century Gothic"/>
              </a:rPr>
            </a:br>
            <a:br>
              <a:rPr lang="fr-FR" sz="3600" b="1" dirty="0">
                <a:latin typeface="Corbel" panose="020B0503020204020204" pitchFamily="34" charset="0"/>
                <a:cs typeface="Century Gothic"/>
              </a:rPr>
            </a:br>
            <a:r>
              <a:rPr lang="fr-FR" sz="3600" b="1" dirty="0">
                <a:latin typeface="Corbel" panose="020B0503020204020204" pitchFamily="34" charset="0"/>
                <a:cs typeface="Century Gothic"/>
              </a:rPr>
              <a:t>GT6 -  « Structurer la forêt privée »</a:t>
            </a:r>
            <a:br>
              <a:rPr lang="fr-FR" sz="3600" b="1" dirty="0">
                <a:latin typeface="Corbel" panose="020B0503020204020204" pitchFamily="34" charset="0"/>
                <a:cs typeface="Century Gothic"/>
              </a:rPr>
            </a:br>
            <a:br>
              <a:rPr lang="fr-FR" sz="3600" b="1" dirty="0">
                <a:latin typeface="Corbel" panose="020B0503020204020204" pitchFamily="34" charset="0"/>
                <a:cs typeface="Century Gothic"/>
              </a:rPr>
            </a:br>
            <a:r>
              <a:rPr lang="fr-FR" sz="3600" b="1" dirty="0">
                <a:latin typeface="Corbel" panose="020B0503020204020204" pitchFamily="34" charset="0"/>
                <a:cs typeface="Century Gothic"/>
              </a:rPr>
              <a:t>Jeudi 16 novembre 2017</a:t>
            </a:r>
            <a:br>
              <a:rPr lang="fr-FR" sz="3600" b="1" dirty="0">
                <a:latin typeface="Corbel" panose="020B0503020204020204" pitchFamily="34" charset="0"/>
                <a:cs typeface="Century Gothic"/>
              </a:rPr>
            </a:br>
            <a:endParaRPr lang="fr-FR" sz="3600" b="1" dirty="0">
              <a:latin typeface="Corbel" panose="020B0503020204020204" pitchFamily="34" charset="0"/>
              <a:cs typeface="Century Gothic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672417" y="4445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968206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0" y="-26988"/>
            <a:ext cx="9144000" cy="900113"/>
          </a:xfrm>
          <a:solidFill>
            <a:srgbClr val="92D05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fr-FR" sz="3000" dirty="0">
                <a:solidFill>
                  <a:schemeClr val="bg1"/>
                </a:solidFill>
              </a:rPr>
              <a:t> GT6 Structurer la forêt privée : état de lieux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306" y="1856935"/>
            <a:ext cx="8532813" cy="4501661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fr-FR" sz="8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r>
              <a:rPr lang="fr-FR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Enjeux multiples: biodiversité, agroforesterie,...</a:t>
            </a:r>
          </a:p>
          <a:p>
            <a:r>
              <a:rPr lang="fr-FR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Superficie: environ 38 688ha</a:t>
            </a:r>
            <a:endParaRPr lang="fr-FR" sz="2000" b="1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r>
              <a:rPr lang="fr-FR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Composition: typologies forestière s dominante</a:t>
            </a:r>
          </a:p>
          <a:p>
            <a:pPr lvl="1"/>
            <a:r>
              <a:rPr lang="fr-FR" sz="20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forêt semi-décidue (49 %), forêt xérophile</a:t>
            </a:r>
          </a:p>
          <a:p>
            <a:pPr lvl="1"/>
            <a:r>
              <a:rPr lang="fr-FR" sz="20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forêt ombrophile (26%); forêt hygrophile</a:t>
            </a:r>
          </a:p>
          <a:p>
            <a:pPr lvl="1"/>
            <a:r>
              <a:rPr lang="fr-FR" sz="20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forêt sempervirente saisonnière (16%), forêt mésophile</a:t>
            </a:r>
          </a:p>
          <a:p>
            <a:pPr marL="457200" lvl="1" indent="0">
              <a:buNone/>
            </a:pPr>
            <a:endParaRPr lang="fr-FR" sz="20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r>
              <a:rPr lang="fr-FR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Structure de la propriété forestière</a:t>
            </a:r>
          </a:p>
          <a:p>
            <a:pPr lvl="1"/>
            <a:r>
              <a:rPr lang="fr-FR" sz="20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Morcellement important</a:t>
            </a:r>
          </a:p>
          <a:p>
            <a:pPr lvl="1"/>
            <a:r>
              <a:rPr lang="fr-FR" sz="20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Obligation d’un plan simple de gestion: 8 985ha</a:t>
            </a:r>
          </a:p>
          <a:p>
            <a:pPr lvl="1"/>
            <a:r>
              <a:rPr lang="fr-FR" sz="20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Indivision et copropriétés (cas de litiges)</a:t>
            </a:r>
          </a:p>
          <a:p>
            <a:pPr marL="457200" lvl="1" indent="0">
              <a:buNone/>
            </a:pPr>
            <a:endParaRPr lang="fr-FR" sz="20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0" indent="0">
              <a:buNone/>
            </a:pPr>
            <a:endParaRPr lang="fr-FR" sz="2400" b="1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0" indent="0">
              <a:buNone/>
            </a:pPr>
            <a:endParaRPr lang="fr-FR" sz="2400" b="1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0" indent="0">
              <a:buNone/>
            </a:pPr>
            <a:endParaRPr lang="fr-FR" sz="2400" b="1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0" indent="0">
              <a:buNone/>
            </a:pPr>
            <a:endParaRPr lang="fr-FR" sz="2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0" indent="0">
              <a:buNone/>
            </a:pPr>
            <a:endParaRPr lang="fr-FR" sz="8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0" indent="0">
              <a:buNone/>
            </a:pPr>
            <a:endParaRPr lang="fr-FR" sz="8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eaLnBrk="1" hangingPunct="1"/>
            <a:endParaRPr lang="fr-FR" sz="2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eaLnBrk="1" hangingPunct="1"/>
            <a:endParaRPr lang="fr-FR" sz="2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eaLnBrk="1" hangingPunct="1"/>
            <a:endParaRPr lang="fr-FR" sz="2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0" indent="0" eaLnBrk="1" hangingPunct="1">
              <a:buNone/>
            </a:pPr>
            <a:endParaRPr lang="fr-FR" sz="2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3076" name="ZoneTexte 3"/>
          <p:cNvSpPr txBox="1">
            <a:spLocks noChangeArrowheads="1"/>
          </p:cNvSpPr>
          <p:nvPr/>
        </p:nvSpPr>
        <p:spPr bwMode="auto">
          <a:xfrm>
            <a:off x="0" y="787105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32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Les caractéristiques de la forêt privée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C27A58F4-C6D6-44BD-A4F1-47EF9BFA6D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7397" y="1358180"/>
            <a:ext cx="3596603" cy="2570139"/>
          </a:xfrm>
          <a:prstGeom prst="rect">
            <a:avLst/>
          </a:prstGeom>
        </p:spPr>
      </p:pic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64A32301-1B86-42DB-B4C3-D4DB5436A5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2046414"/>
              </p:ext>
            </p:extLst>
          </p:nvPr>
        </p:nvGraphicFramePr>
        <p:xfrm>
          <a:off x="5720098" y="4211150"/>
          <a:ext cx="3251200" cy="2171700"/>
        </p:xfrm>
        <a:graphic>
          <a:graphicData uri="http://schemas.openxmlformats.org/drawingml/2006/table">
            <a:tbl>
              <a:tblPr/>
              <a:tblGrid>
                <a:gridCol w="812800">
                  <a:extLst>
                    <a:ext uri="{9D8B030D-6E8A-4147-A177-3AD203B41FA5}">
                      <a16:colId xmlns:a16="http://schemas.microsoft.com/office/drawing/2014/main" val="4057132401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626781586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6369982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928734840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nombre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surface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478579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" panose="020B060402020202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" panose="020B0604020202020204" pitchFamily="34" charset="0"/>
                        </a:rPr>
                        <a:t>0,5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21 452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3 182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173749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" panose="020B0604020202020204" pitchFamily="34" charset="0"/>
                        </a:rPr>
                        <a:t>0,5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" panose="020B0604020202020204" pitchFamily="34" charset="0"/>
                        </a:rPr>
                        <a:t>1,0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4 125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2 950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773037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" panose="020B0604020202020204" pitchFamily="34" charset="0"/>
                        </a:rPr>
                        <a:t>1,0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" panose="020B0604020202020204" pitchFamily="34" charset="0"/>
                        </a:rPr>
                        <a:t>5,0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5 543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11 918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1778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" panose="020B0604020202020204" pitchFamily="34" charset="0"/>
                        </a:rPr>
                        <a:t>5,0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" panose="020B0604020202020204" pitchFamily="34" charset="0"/>
                        </a:rPr>
                        <a:t>10,0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5 426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997206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" panose="020B0604020202020204" pitchFamily="34" charset="0"/>
                        </a:rPr>
                        <a:t>10,0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Liberation Sans" panose="020B0604020202020204" pitchFamily="34" charset="0"/>
                        </a:rPr>
                        <a:t>15,0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152557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" panose="020B0604020202020204" pitchFamily="34" charset="0"/>
                        </a:rPr>
                        <a:t>15,0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Liberation Sans" panose="020B0604020202020204" pitchFamily="34" charset="0"/>
                        </a:rPr>
                        <a:t>20,0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1 916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101984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" panose="020B0604020202020204" pitchFamily="34" charset="0"/>
                        </a:rPr>
                        <a:t>20,0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Liberation Sans" panose="020B0604020202020204" pitchFamily="34" charset="0"/>
                        </a:rPr>
                        <a:t>25,0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039179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Liberation Sans" panose="020B0604020202020204" pitchFamily="34" charset="0"/>
                        </a:rPr>
                        <a:t>25,0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Liberation Sans" panose="020B0604020202020204" pitchFamily="34" charset="0"/>
                        </a:rPr>
                        <a:t>50,0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3 175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666467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Liberation Sans" panose="020B0604020202020204" pitchFamily="34" charset="0"/>
                        </a:rPr>
                        <a:t>50,0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Liberation Sans" panose="020B0604020202020204" pitchFamily="34" charset="0"/>
                        </a:rPr>
                        <a:t>+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5 810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38143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342991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32 480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38 687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2850720"/>
                  </a:ext>
                </a:extLst>
              </a:tr>
            </a:tbl>
          </a:graphicData>
        </a:graphic>
      </p:graphicFrame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E8B2534C-F45C-4BE3-95B9-40B187F78EB6}"/>
              </a:ext>
            </a:extLst>
          </p:cNvPr>
          <p:cNvCxnSpPr>
            <a:cxnSpLocks/>
          </p:cNvCxnSpPr>
          <p:nvPr/>
        </p:nvCxnSpPr>
        <p:spPr>
          <a:xfrm>
            <a:off x="4937760" y="5824025"/>
            <a:ext cx="956603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Accolade ouvrante 7">
            <a:extLst>
              <a:ext uri="{FF2B5EF4-FFF2-40B4-BE49-F238E27FC236}">
                <a16:creationId xmlns:a16="http://schemas.microsoft.com/office/drawing/2014/main" id="{43EF28FF-F02F-4425-98AA-4861E4992DBA}"/>
              </a:ext>
            </a:extLst>
          </p:cNvPr>
          <p:cNvSpPr/>
          <p:nvPr/>
        </p:nvSpPr>
        <p:spPr>
          <a:xfrm>
            <a:off x="5296485" y="4670474"/>
            <a:ext cx="239151" cy="1016108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5011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0" y="-26988"/>
            <a:ext cx="9144000" cy="900113"/>
          </a:xfrm>
          <a:solidFill>
            <a:srgbClr val="92D05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fr-FR" sz="3000" dirty="0">
                <a:solidFill>
                  <a:schemeClr val="bg1"/>
                </a:solidFill>
              </a:rPr>
              <a:t> GT6 Structurer la forêt privée : état de lieux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306" y="1856935"/>
            <a:ext cx="8532813" cy="450166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1400" b="1" u="sng" dirty="0">
                <a:latin typeface="Browallia New" panose="020B0604020202020204" pitchFamily="34" charset="-34"/>
                <a:cs typeface="Browallia New" panose="020B0604020202020204" pitchFamily="34" charset="-34"/>
              </a:rPr>
              <a:t>Code Forestier: en référence aux articles R 312-1 à 21</a:t>
            </a:r>
          </a:p>
          <a:p>
            <a:r>
              <a:rPr lang="fr-FR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Réalisation d’un plan simple de gestion: caractère obligatoire</a:t>
            </a:r>
          </a:p>
          <a:p>
            <a:pPr lvl="1"/>
            <a:r>
              <a:rPr lang="fr-FR" sz="20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Parcelle forestière d’un seul tenant supérieur à 25ha</a:t>
            </a:r>
          </a:p>
          <a:p>
            <a:pPr lvl="1"/>
            <a:r>
              <a:rPr lang="fr-FR" sz="20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Ensemble de parcelles forestière d’une surface égale ou supérieure à 25ha (même propriétaire)</a:t>
            </a:r>
          </a:p>
          <a:p>
            <a:pPr lvl="1"/>
            <a:r>
              <a:rPr lang="fr-FR" sz="20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Parcelle forestière comprise en 10-25 ha: propriétaire souhaitant bénéficier d’aides publiques</a:t>
            </a:r>
          </a:p>
          <a:p>
            <a:pPr lvl="1"/>
            <a:endParaRPr lang="fr-FR" sz="2000" b="1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r>
              <a:rPr lang="fr-FR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Autres outils de gestion durable: Forêts de 10ha</a:t>
            </a:r>
          </a:p>
          <a:p>
            <a:pPr lvl="1"/>
            <a:r>
              <a:rPr lang="fr-FR" sz="20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Adhésion à un code de bonnes pratiques sylvicoles (CBPS)</a:t>
            </a:r>
          </a:p>
          <a:p>
            <a:pPr lvl="1"/>
            <a:r>
              <a:rPr lang="fr-FR" sz="20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Règlement type de gestion (RTG)</a:t>
            </a:r>
          </a:p>
          <a:p>
            <a:pPr marL="457200" lvl="1" indent="0">
              <a:buNone/>
            </a:pPr>
            <a:endParaRPr lang="fr-FR" sz="20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r>
              <a:rPr lang="fr-FR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Opérationnels: 2 propriétaires disposent d’un PSG</a:t>
            </a:r>
          </a:p>
          <a:p>
            <a:pPr marL="0" indent="0">
              <a:buNone/>
            </a:pPr>
            <a:endParaRPr lang="fr-FR" sz="2400" b="1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0" indent="0">
              <a:buNone/>
            </a:pPr>
            <a:endParaRPr lang="fr-FR" sz="2400" b="1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0" indent="0">
              <a:buNone/>
            </a:pPr>
            <a:endParaRPr lang="fr-FR" sz="2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0" indent="0">
              <a:buNone/>
            </a:pPr>
            <a:endParaRPr lang="fr-FR" sz="8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0" indent="0">
              <a:buNone/>
            </a:pPr>
            <a:endParaRPr lang="fr-FR" sz="8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eaLnBrk="1" hangingPunct="1"/>
            <a:endParaRPr lang="fr-FR" sz="2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eaLnBrk="1" hangingPunct="1"/>
            <a:endParaRPr lang="fr-FR" sz="2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eaLnBrk="1" hangingPunct="1"/>
            <a:endParaRPr lang="fr-FR" sz="2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0" indent="0" eaLnBrk="1" hangingPunct="1">
              <a:buNone/>
            </a:pPr>
            <a:endParaRPr lang="fr-FR" sz="2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3076" name="ZoneTexte 3"/>
          <p:cNvSpPr txBox="1">
            <a:spLocks noChangeArrowheads="1"/>
          </p:cNvSpPr>
          <p:nvPr/>
        </p:nvSpPr>
        <p:spPr bwMode="auto">
          <a:xfrm>
            <a:off x="0" y="787105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32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Outils de gestion durable</a:t>
            </a:r>
          </a:p>
        </p:txBody>
      </p:sp>
    </p:spTree>
    <p:extLst>
      <p:ext uri="{BB962C8B-B14F-4D97-AF65-F5344CB8AC3E}">
        <p14:creationId xmlns:p14="http://schemas.microsoft.com/office/powerpoint/2010/main" val="4113545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0" y="-26988"/>
            <a:ext cx="9144000" cy="900113"/>
          </a:xfrm>
          <a:solidFill>
            <a:srgbClr val="92D05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fr-FR" sz="3000" dirty="0">
                <a:solidFill>
                  <a:schemeClr val="bg1"/>
                </a:solidFill>
              </a:rPr>
              <a:t> GT6 Structurer la forêt privée : état de lieux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306" y="1856935"/>
            <a:ext cx="8532813" cy="4501661"/>
          </a:xfrm>
        </p:spPr>
        <p:txBody>
          <a:bodyPr>
            <a:noAutofit/>
          </a:bodyPr>
          <a:lstStyle/>
          <a:p>
            <a:r>
              <a:rPr lang="fr-FR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Syndicat des propriétaires forestiers privées</a:t>
            </a:r>
          </a:p>
          <a:p>
            <a:r>
              <a:rPr lang="fr-FR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Aides à l’investissement: PDRG Mesure 8.6 investissements forestier</a:t>
            </a:r>
            <a:endParaRPr lang="fr-FR" sz="2000" b="1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r>
              <a:rPr lang="fr-FR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Accompagnement et conseils: PDRG Mesure 2-Lot 15 conseils forestiers</a:t>
            </a:r>
          </a:p>
          <a:p>
            <a:r>
              <a:rPr lang="fr-FR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Dispositifs fiscaux</a:t>
            </a:r>
          </a:p>
          <a:p>
            <a:pPr lvl="1"/>
            <a:r>
              <a:rPr lang="fr-FR" sz="20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Exonération de la taxe sur le foncier non bâti: exonération trentenaire</a:t>
            </a:r>
          </a:p>
          <a:p>
            <a:pPr lvl="1"/>
            <a:r>
              <a:rPr lang="fr-FR" sz="20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Loi </a:t>
            </a:r>
            <a:r>
              <a:rPr lang="fr-FR" sz="2000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Sérot-Monichon</a:t>
            </a:r>
            <a:r>
              <a:rPr lang="fr-FR" sz="20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: Exonération de droits de mutation et exonération d’ISF </a:t>
            </a:r>
          </a:p>
          <a:p>
            <a:pPr lvl="1"/>
            <a:r>
              <a:rPr lang="fr-FR" sz="20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Loi TEPA: Réduction d’ISF</a:t>
            </a:r>
          </a:p>
          <a:p>
            <a:pPr lvl="1"/>
            <a:r>
              <a:rPr lang="fr-FR" sz="20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Loi DEFI: réduction d’impôt sur le revenu pour l’achat d’une parcelle forestière. Outil de lutte contre le morcellement</a:t>
            </a:r>
          </a:p>
          <a:p>
            <a:pPr marL="0" indent="0">
              <a:buNone/>
            </a:pPr>
            <a:r>
              <a:rPr lang="fr-FR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	Ces procédures ne sont pas mises en place.</a:t>
            </a:r>
          </a:p>
          <a:p>
            <a:pPr marL="457200" lvl="1" indent="0">
              <a:buNone/>
            </a:pPr>
            <a:endParaRPr lang="fr-FR" sz="20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457200" lvl="1" indent="0">
              <a:buNone/>
            </a:pPr>
            <a:endParaRPr lang="fr-FR" sz="20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0" indent="0">
              <a:buNone/>
            </a:pPr>
            <a:endParaRPr lang="fr-FR" sz="2400" b="1" dirty="0">
              <a:solidFill>
                <a:srgbClr val="FF0000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0" indent="0">
              <a:buNone/>
            </a:pPr>
            <a:endParaRPr lang="fr-FR" sz="2400" b="1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0" indent="0">
              <a:buNone/>
            </a:pPr>
            <a:endParaRPr lang="fr-FR" sz="2400" b="1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0" indent="0">
              <a:buNone/>
            </a:pPr>
            <a:endParaRPr lang="fr-FR" sz="2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0" indent="0">
              <a:buNone/>
            </a:pPr>
            <a:endParaRPr lang="fr-FR" sz="8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0" indent="0">
              <a:buNone/>
            </a:pPr>
            <a:endParaRPr lang="fr-FR" sz="8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eaLnBrk="1" hangingPunct="1"/>
            <a:endParaRPr lang="fr-FR" sz="2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eaLnBrk="1" hangingPunct="1"/>
            <a:endParaRPr lang="fr-FR" sz="2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eaLnBrk="1" hangingPunct="1"/>
            <a:endParaRPr lang="fr-FR" sz="2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0" indent="0" eaLnBrk="1" hangingPunct="1">
              <a:buNone/>
            </a:pPr>
            <a:endParaRPr lang="fr-FR" sz="2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3076" name="ZoneTexte 3"/>
          <p:cNvSpPr txBox="1">
            <a:spLocks noChangeArrowheads="1"/>
          </p:cNvSpPr>
          <p:nvPr/>
        </p:nvSpPr>
        <p:spPr bwMode="auto">
          <a:xfrm>
            <a:off x="0" y="787105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32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Accompagnements et instruments de valorisation</a:t>
            </a:r>
          </a:p>
        </p:txBody>
      </p:sp>
    </p:spTree>
    <p:extLst>
      <p:ext uri="{BB962C8B-B14F-4D97-AF65-F5344CB8AC3E}">
        <p14:creationId xmlns:p14="http://schemas.microsoft.com/office/powerpoint/2010/main" val="3455694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0" y="-26988"/>
            <a:ext cx="9144000" cy="900113"/>
          </a:xfrm>
          <a:solidFill>
            <a:srgbClr val="92D05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fr-FR" sz="3000" dirty="0">
                <a:solidFill>
                  <a:schemeClr val="bg1"/>
                </a:solidFill>
              </a:rPr>
              <a:t> GT6  Structurer la forêt privée : Problématique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5593" y="1442218"/>
            <a:ext cx="8532813" cy="4817905"/>
          </a:xfrm>
        </p:spPr>
        <p:txBody>
          <a:bodyPr>
            <a:noAutofit/>
          </a:bodyPr>
          <a:lstStyle/>
          <a:p>
            <a:pPr marL="742950" lvl="2" indent="-342900">
              <a:buFontTx/>
              <a:buChar char="-"/>
            </a:pPr>
            <a:r>
              <a:rPr lang="fr-FR" sz="2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Comment mobiliser les propriétaires forestiers autour d’objectifs communs et faire connaître leurs attentes ?</a:t>
            </a:r>
          </a:p>
          <a:p>
            <a:pPr marL="457200" lvl="1" indent="0">
              <a:buNone/>
            </a:pPr>
            <a:endParaRPr lang="fr-FR" sz="22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57150" indent="0">
              <a:buNone/>
            </a:pPr>
            <a:r>
              <a:rPr lang="fr-FR" sz="2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	</a:t>
            </a:r>
            <a:endParaRPr lang="fr-FR" sz="22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lvl="2"/>
            <a:endParaRPr lang="fr-FR" sz="18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lvl="2"/>
            <a:endParaRPr lang="fr-FR" sz="18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0" indent="0">
              <a:buNone/>
            </a:pPr>
            <a:endParaRPr lang="fr-FR" sz="2400" b="1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0" indent="0">
              <a:buNone/>
            </a:pPr>
            <a:endParaRPr lang="fr-FR" sz="2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0" indent="0">
              <a:buNone/>
            </a:pPr>
            <a:endParaRPr lang="fr-FR" sz="8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0" indent="0">
              <a:buNone/>
            </a:pPr>
            <a:endParaRPr lang="fr-FR" sz="8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eaLnBrk="1" hangingPunct="1"/>
            <a:endParaRPr lang="fr-FR" sz="2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eaLnBrk="1" hangingPunct="1"/>
            <a:endParaRPr lang="fr-FR" sz="2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eaLnBrk="1" hangingPunct="1"/>
            <a:endParaRPr lang="fr-FR" sz="2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0" indent="0" eaLnBrk="1" hangingPunct="1">
              <a:buNone/>
            </a:pPr>
            <a:endParaRPr lang="fr-FR" sz="2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3076" name="ZoneTexte 3"/>
          <p:cNvSpPr txBox="1">
            <a:spLocks noChangeArrowheads="1"/>
          </p:cNvSpPr>
          <p:nvPr/>
        </p:nvSpPr>
        <p:spPr bwMode="auto">
          <a:xfrm>
            <a:off x="0" y="787105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fr-FR" sz="3200" b="1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44670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0" y="-26988"/>
            <a:ext cx="9144000" cy="6884988"/>
          </a:xfrm>
          <a:solidFill>
            <a:schemeClr val="accent2">
              <a:lumMod val="75000"/>
            </a:schemeClr>
          </a:solidFill>
        </p:spPr>
        <p:txBody>
          <a:bodyPr>
            <a:normAutofit/>
          </a:bodyPr>
          <a:lstStyle/>
          <a:p>
            <a:pPr eaLnBrk="1" hangingPunct="1"/>
            <a:r>
              <a:rPr lang="fr-FR" sz="3000" dirty="0">
                <a:solidFill>
                  <a:schemeClr val="bg1"/>
                </a:solidFill>
              </a:rPr>
              <a:t>A bientôt</a:t>
            </a:r>
            <a:br>
              <a:rPr lang="fr-FR" sz="3000" dirty="0">
                <a:solidFill>
                  <a:schemeClr val="bg1"/>
                </a:solidFill>
              </a:rPr>
            </a:br>
            <a:br>
              <a:rPr lang="fr-FR" sz="3000" dirty="0">
                <a:solidFill>
                  <a:schemeClr val="bg1"/>
                </a:solidFill>
              </a:rPr>
            </a:br>
            <a:r>
              <a:rPr lang="fr-FR" sz="3000" dirty="0">
                <a:solidFill>
                  <a:schemeClr val="bg1"/>
                </a:solidFill>
              </a:rPr>
              <a:t>Manuel GERARD – </a:t>
            </a:r>
            <a:r>
              <a:rPr lang="fr-FR" sz="3000" dirty="0" err="1">
                <a:solidFill>
                  <a:schemeClr val="bg1"/>
                </a:solidFill>
              </a:rPr>
              <a:t>EcoTip</a:t>
            </a:r>
            <a:r>
              <a:rPr lang="fr-FR" sz="3000" dirty="0">
                <a:solidFill>
                  <a:schemeClr val="bg1"/>
                </a:solidFill>
              </a:rPr>
              <a:t> :</a:t>
            </a:r>
            <a:br>
              <a:rPr lang="fr-FR" sz="3000" dirty="0">
                <a:solidFill>
                  <a:schemeClr val="bg1"/>
                </a:solidFill>
              </a:rPr>
            </a:br>
            <a:r>
              <a:rPr lang="fr-FR" sz="3000" dirty="0">
                <a:solidFill>
                  <a:schemeClr val="bg1"/>
                </a:solidFill>
              </a:rPr>
              <a:t>manuelgerard2@gmail.com</a:t>
            </a:r>
            <a:br>
              <a:rPr lang="fr-FR" sz="3000" dirty="0">
                <a:solidFill>
                  <a:schemeClr val="bg1"/>
                </a:solidFill>
              </a:rPr>
            </a:br>
            <a:r>
              <a:rPr lang="fr-FR" sz="3000" dirty="0">
                <a:solidFill>
                  <a:schemeClr val="bg1"/>
                </a:solidFill>
              </a:rPr>
              <a:t>0690 34 30 82</a:t>
            </a:r>
            <a:br>
              <a:rPr lang="fr-FR" sz="3000" dirty="0">
                <a:solidFill>
                  <a:schemeClr val="bg1"/>
                </a:solidFill>
              </a:rPr>
            </a:br>
            <a:br>
              <a:rPr lang="fr-FR" sz="3000" dirty="0">
                <a:solidFill>
                  <a:schemeClr val="bg1"/>
                </a:solidFill>
              </a:rPr>
            </a:br>
            <a:r>
              <a:rPr lang="fr-FR" sz="3000" dirty="0">
                <a:solidFill>
                  <a:schemeClr val="bg1"/>
                </a:solidFill>
              </a:rPr>
              <a:t>Xavier VIRGINIE :</a:t>
            </a:r>
            <a:br>
              <a:rPr lang="fr-FR" sz="3000" dirty="0">
                <a:solidFill>
                  <a:schemeClr val="bg1"/>
                </a:solidFill>
              </a:rPr>
            </a:br>
            <a:r>
              <a:rPr lang="fr-FR" sz="3000" dirty="0">
                <a:solidFill>
                  <a:schemeClr val="bg1"/>
                </a:solidFill>
              </a:rPr>
              <a:t>xavier.vge@wanadoo.fr</a:t>
            </a:r>
            <a:br>
              <a:rPr lang="fr-FR" sz="3000" dirty="0">
                <a:solidFill>
                  <a:schemeClr val="bg1"/>
                </a:solidFill>
              </a:rPr>
            </a:br>
            <a:r>
              <a:rPr lang="fr-FR" sz="3000" dirty="0">
                <a:solidFill>
                  <a:schemeClr val="bg1"/>
                </a:solidFill>
              </a:rPr>
              <a:t>0690 21 43 25</a:t>
            </a:r>
            <a:br>
              <a:rPr lang="fr-FR" sz="3000" dirty="0">
                <a:solidFill>
                  <a:schemeClr val="bg1"/>
                </a:solidFill>
              </a:rPr>
            </a:br>
            <a:endParaRPr lang="fr-FR" sz="3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135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0" y="-26988"/>
            <a:ext cx="9144000" cy="900113"/>
          </a:xfrm>
          <a:solidFill>
            <a:srgbClr val="92D05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fr-FR" sz="3000" dirty="0">
                <a:solidFill>
                  <a:schemeClr val="bg1"/>
                </a:solidFill>
              </a:rPr>
              <a:t>Présentation de l’équipe projet-rédaction PRFB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0993" y="1504992"/>
            <a:ext cx="8532813" cy="2580621"/>
          </a:xfrm>
        </p:spPr>
        <p:txBody>
          <a:bodyPr>
            <a:normAutofit/>
          </a:bodyPr>
          <a:lstStyle/>
          <a:p>
            <a:pPr eaLnBrk="1" hangingPunct="1">
              <a:lnSpc>
                <a:spcPct val="60000"/>
              </a:lnSpc>
            </a:pPr>
            <a:r>
              <a:rPr lang="fr-FR" sz="2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Consultant en Guadeloupe depuis le 1</a:t>
            </a:r>
            <a:r>
              <a:rPr lang="fr-FR" sz="2800" baseline="300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er</a:t>
            </a:r>
            <a:r>
              <a:rPr lang="fr-FR" sz="2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/01/2010</a:t>
            </a:r>
          </a:p>
          <a:p>
            <a:pPr eaLnBrk="1" hangingPunct="1">
              <a:lnSpc>
                <a:spcPct val="60000"/>
              </a:lnSpc>
            </a:pPr>
            <a:r>
              <a:rPr lang="fr-FR" sz="2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Spécialisé en :</a:t>
            </a:r>
          </a:p>
          <a:p>
            <a:pPr lvl="1">
              <a:lnSpc>
                <a:spcPct val="60000"/>
              </a:lnSpc>
            </a:pPr>
            <a:r>
              <a:rPr lang="fr-FR" sz="2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animation de réseaux</a:t>
            </a:r>
          </a:p>
          <a:p>
            <a:pPr lvl="1">
              <a:lnSpc>
                <a:spcPct val="60000"/>
              </a:lnSpc>
            </a:pPr>
            <a:r>
              <a:rPr lang="fr-FR" sz="2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conduite de projets</a:t>
            </a:r>
          </a:p>
          <a:p>
            <a:pPr lvl="1">
              <a:lnSpc>
                <a:spcPct val="60000"/>
              </a:lnSpc>
            </a:pPr>
            <a:r>
              <a:rPr lang="fr-FR" sz="2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études diverses</a:t>
            </a:r>
          </a:p>
          <a:p>
            <a:pPr lvl="1">
              <a:lnSpc>
                <a:spcPct val="60000"/>
              </a:lnSpc>
            </a:pPr>
            <a:r>
              <a:rPr lang="fr-FR" sz="2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montage de dossiers de financement</a:t>
            </a:r>
          </a:p>
          <a:p>
            <a:pPr lvl="1">
              <a:lnSpc>
                <a:spcPct val="60000"/>
              </a:lnSpc>
            </a:pPr>
            <a:r>
              <a:rPr lang="fr-FR" sz="2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etc.</a:t>
            </a:r>
          </a:p>
          <a:p>
            <a:pPr marL="0" indent="0" eaLnBrk="1" hangingPunct="1">
              <a:buNone/>
            </a:pPr>
            <a:endParaRPr lang="fr-FR" sz="30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3076" name="ZoneTexte 3"/>
          <p:cNvSpPr txBox="1">
            <a:spLocks noChangeArrowheads="1"/>
          </p:cNvSpPr>
          <p:nvPr/>
        </p:nvSpPr>
        <p:spPr bwMode="auto">
          <a:xfrm>
            <a:off x="611186" y="884380"/>
            <a:ext cx="853281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36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Manuel GERARD : consultant en </a:t>
            </a:r>
            <a:r>
              <a:rPr lang="fr-FR" sz="3600" b="1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agro-environnement</a:t>
            </a:r>
            <a:endParaRPr lang="fr-FR" sz="3600" b="1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7" name="ZoneTexte 3"/>
          <p:cNvSpPr txBox="1">
            <a:spLocks noChangeArrowheads="1"/>
          </p:cNvSpPr>
          <p:nvPr/>
        </p:nvSpPr>
        <p:spPr bwMode="auto">
          <a:xfrm>
            <a:off x="611186" y="4105841"/>
            <a:ext cx="609910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36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Xavier VIRGINIE : consultant forestier</a:t>
            </a:r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>
          <a:xfrm>
            <a:off x="324096" y="4744817"/>
            <a:ext cx="8229600" cy="20812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70000"/>
              </a:lnSpc>
              <a:spcBef>
                <a:spcPts val="0"/>
              </a:spcBef>
            </a:pPr>
            <a:r>
              <a:rPr lang="fr-FR" sz="2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Consultant depuis 2010</a:t>
            </a:r>
          </a:p>
          <a:p>
            <a:pPr>
              <a:lnSpc>
                <a:spcPct val="70000"/>
              </a:lnSpc>
              <a:spcBef>
                <a:spcPts val="0"/>
              </a:spcBef>
            </a:pPr>
            <a:r>
              <a:rPr lang="fr-FR" sz="2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Spécialisé en :</a:t>
            </a:r>
          </a:p>
          <a:p>
            <a:pPr lvl="1">
              <a:lnSpc>
                <a:spcPct val="70000"/>
              </a:lnSpc>
              <a:spcBef>
                <a:spcPts val="0"/>
              </a:spcBef>
            </a:pPr>
            <a:r>
              <a:rPr lang="fr-FR" sz="2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animation de la filière forêt-bois en Guadeloupe</a:t>
            </a:r>
          </a:p>
          <a:p>
            <a:pPr lvl="1">
              <a:lnSpc>
                <a:spcPct val="70000"/>
              </a:lnSpc>
              <a:spcBef>
                <a:spcPts val="0"/>
              </a:spcBef>
            </a:pPr>
            <a:r>
              <a:rPr lang="fr-FR" sz="2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multiples travaux en lien avec la forêt et le bois : études techniques et pratiques /  reboisement, agroforesterie, diagnostic forestier, etc.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fr-FR" sz="28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endParaRPr lang="fr-FR" sz="30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0" indent="0">
              <a:buFont typeface="Arial"/>
              <a:buNone/>
            </a:pPr>
            <a:endParaRPr lang="fr-FR" sz="30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7318" y="1884800"/>
            <a:ext cx="2036762" cy="8461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6245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  <p:bldP spid="7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0" y="-26988"/>
            <a:ext cx="9144000" cy="900113"/>
          </a:xfrm>
          <a:solidFill>
            <a:srgbClr val="92D05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fr-FR" sz="3000" dirty="0">
                <a:solidFill>
                  <a:schemeClr val="bg1"/>
                </a:solidFill>
              </a:rPr>
              <a:t> Programme Régional de la Forêt et du Bois (PRFB)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306" y="1410820"/>
            <a:ext cx="8532813" cy="4852079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fr-FR" sz="2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Principes :</a:t>
            </a:r>
          </a:p>
          <a:p>
            <a:pPr lvl="1">
              <a:lnSpc>
                <a:spcPct val="80000"/>
              </a:lnSpc>
            </a:pPr>
            <a:r>
              <a:rPr lang="fr-FR" sz="2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accent mis sur la concertation, la consultation et la </a:t>
            </a:r>
            <a:r>
              <a:rPr lang="fr-FR" sz="2200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co</a:t>
            </a:r>
            <a:r>
              <a:rPr lang="fr-FR" sz="2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-construction avec les membres de la CRFB :</a:t>
            </a:r>
          </a:p>
          <a:p>
            <a:pPr lvl="2">
              <a:lnSpc>
                <a:spcPct val="80000"/>
              </a:lnSpc>
            </a:pPr>
            <a:r>
              <a:rPr lang="fr-FR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que chacun participe et apporte son point de vue à la réflexion collective</a:t>
            </a:r>
          </a:p>
          <a:p>
            <a:pPr lvl="2">
              <a:lnSpc>
                <a:spcPct val="80000"/>
              </a:lnSpc>
            </a:pPr>
            <a:r>
              <a:rPr lang="fr-FR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nos documents synthétiseront vos attentes et vos souhaits</a:t>
            </a:r>
          </a:p>
          <a:p>
            <a:pPr lvl="1">
              <a:lnSpc>
                <a:spcPct val="80000"/>
              </a:lnSpc>
            </a:pPr>
            <a:r>
              <a:rPr lang="fr-FR" sz="2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élaborer un document pratique et accessible</a:t>
            </a:r>
          </a:p>
          <a:p>
            <a:pPr lvl="1">
              <a:lnSpc>
                <a:spcPct val="80000"/>
              </a:lnSpc>
            </a:pPr>
            <a:r>
              <a:rPr lang="fr-FR" sz="2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coordination avec le prestataire réalisant l’EES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fr-FR" sz="22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>
              <a:lnSpc>
                <a:spcPct val="80000"/>
              </a:lnSpc>
            </a:pPr>
            <a:r>
              <a:rPr lang="fr-FR" sz="2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Contenu :</a:t>
            </a:r>
          </a:p>
          <a:p>
            <a:pPr lvl="1">
              <a:lnSpc>
                <a:spcPct val="80000"/>
              </a:lnSpc>
            </a:pPr>
            <a:r>
              <a:rPr lang="fr-FR" sz="2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synthèse bibliographique</a:t>
            </a:r>
          </a:p>
          <a:p>
            <a:pPr lvl="1">
              <a:lnSpc>
                <a:spcPct val="80000"/>
              </a:lnSpc>
            </a:pPr>
            <a:r>
              <a:rPr lang="fr-FR" sz="2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ensemble des </a:t>
            </a:r>
            <a:r>
              <a:rPr lang="fr-FR" sz="2200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compte-rendus</a:t>
            </a:r>
            <a:r>
              <a:rPr lang="fr-FR" sz="2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de réunions</a:t>
            </a:r>
          </a:p>
          <a:p>
            <a:pPr lvl="1">
              <a:lnSpc>
                <a:spcPct val="80000"/>
              </a:lnSpc>
            </a:pPr>
            <a:r>
              <a:rPr lang="fr-FR" sz="2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rapport final :</a:t>
            </a:r>
          </a:p>
          <a:p>
            <a:pPr lvl="2">
              <a:lnSpc>
                <a:spcPct val="80000"/>
              </a:lnSpc>
            </a:pPr>
            <a:r>
              <a:rPr lang="fr-FR" sz="19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une partie rédaction (1 page maxi par chapitre)</a:t>
            </a:r>
          </a:p>
          <a:p>
            <a:pPr lvl="2">
              <a:lnSpc>
                <a:spcPct val="80000"/>
              </a:lnSpc>
            </a:pPr>
            <a:r>
              <a:rPr lang="fr-FR" sz="19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des annexes : expertises spécifiques, cartes, tableaux, etc.</a:t>
            </a:r>
          </a:p>
          <a:p>
            <a:pPr lvl="2">
              <a:lnSpc>
                <a:spcPct val="80000"/>
              </a:lnSpc>
            </a:pPr>
            <a:r>
              <a:rPr lang="fr-FR" sz="19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des "fiches-actions "</a:t>
            </a:r>
          </a:p>
          <a:p>
            <a:pPr lvl="1">
              <a:lnSpc>
                <a:spcPct val="80000"/>
              </a:lnSpc>
            </a:pPr>
            <a:endParaRPr lang="fr-FR" sz="23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>
              <a:lnSpc>
                <a:spcPct val="80000"/>
              </a:lnSpc>
            </a:pPr>
            <a:endParaRPr lang="fr-FR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0" indent="0" eaLnBrk="1" hangingPunct="1">
              <a:buNone/>
            </a:pPr>
            <a:endParaRPr lang="fr-FR" sz="2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3076" name="ZoneTexte 3"/>
          <p:cNvSpPr txBox="1">
            <a:spLocks noChangeArrowheads="1"/>
          </p:cNvSpPr>
          <p:nvPr/>
        </p:nvSpPr>
        <p:spPr bwMode="auto">
          <a:xfrm>
            <a:off x="611187" y="787105"/>
            <a:ext cx="756214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6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Méthodologie d’élaboration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5790" y="2986088"/>
            <a:ext cx="2113359" cy="2817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430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07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0" y="-26988"/>
            <a:ext cx="9144000" cy="900113"/>
          </a:xfrm>
          <a:solidFill>
            <a:srgbClr val="92D05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fr-FR" sz="3000" dirty="0">
                <a:solidFill>
                  <a:schemeClr val="bg1"/>
                </a:solidFill>
              </a:rPr>
              <a:t> Programme Régional de la Forêt et du Bois (PRFB)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306" y="1410820"/>
            <a:ext cx="8532813" cy="4852079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fr-FR" sz="2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Au minimum :</a:t>
            </a:r>
          </a:p>
          <a:p>
            <a:pPr lvl="1">
              <a:lnSpc>
                <a:spcPct val="80000"/>
              </a:lnSpc>
            </a:pPr>
            <a:r>
              <a:rPr lang="fr-FR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thématique abordée</a:t>
            </a:r>
          </a:p>
          <a:p>
            <a:pPr lvl="1">
              <a:lnSpc>
                <a:spcPct val="80000"/>
              </a:lnSpc>
            </a:pPr>
            <a:r>
              <a:rPr lang="fr-FR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acteurs concernés et leur rôle pressenti (pilote, etc.)</a:t>
            </a:r>
          </a:p>
          <a:p>
            <a:pPr lvl="1">
              <a:lnSpc>
                <a:spcPct val="80000"/>
              </a:lnSpc>
            </a:pPr>
            <a:r>
              <a:rPr lang="fr-FR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description de l’action à mettre en œuvre</a:t>
            </a:r>
          </a:p>
          <a:p>
            <a:pPr lvl="1">
              <a:lnSpc>
                <a:spcPct val="80000"/>
              </a:lnSpc>
            </a:pPr>
            <a:r>
              <a:rPr lang="fr-FR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moyens à mobiliser (financements, formations, emplois, etc.)</a:t>
            </a:r>
          </a:p>
          <a:p>
            <a:pPr lvl="1">
              <a:lnSpc>
                <a:spcPct val="80000"/>
              </a:lnSpc>
            </a:pPr>
            <a:r>
              <a:rPr lang="fr-FR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planning de mise en œuvre</a:t>
            </a:r>
          </a:p>
          <a:p>
            <a:pPr lvl="1">
              <a:lnSpc>
                <a:spcPct val="80000"/>
              </a:lnSpc>
            </a:pPr>
            <a:r>
              <a:rPr lang="fr-FR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évaluation des financements nécessaires et mobilisables</a:t>
            </a:r>
          </a:p>
          <a:p>
            <a:pPr lvl="1">
              <a:lnSpc>
                <a:spcPct val="80000"/>
              </a:lnSpc>
            </a:pPr>
            <a:r>
              <a:rPr lang="fr-FR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+ schémas, photos, </a:t>
            </a:r>
            <a:r>
              <a:rPr lang="fr-FR" sz="2400" dirty="0">
                <a:latin typeface="Browallia New" panose="020B0604020202020204" pitchFamily="34" charset="-34"/>
                <a:cs typeface="Browallia New" panose="020B0604020202020204" pitchFamily="34" charset="-34"/>
                <a:hlinkClick r:id="rId3" action="ppaction://hlinkfile"/>
              </a:rPr>
              <a:t>graphiques</a:t>
            </a:r>
            <a:endParaRPr lang="fr-FR" sz="2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457200" lvl="1" indent="0">
              <a:lnSpc>
                <a:spcPct val="80000"/>
              </a:lnSpc>
              <a:buNone/>
            </a:pPr>
            <a:endParaRPr lang="fr-FR" sz="23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>
              <a:lnSpc>
                <a:spcPct val="80000"/>
              </a:lnSpc>
            </a:pPr>
            <a:endParaRPr lang="fr-FR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0" indent="0" eaLnBrk="1" hangingPunct="1">
              <a:buNone/>
            </a:pPr>
            <a:endParaRPr lang="fr-FR" sz="2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3076" name="ZoneTexte 3"/>
          <p:cNvSpPr txBox="1">
            <a:spLocks noChangeArrowheads="1"/>
          </p:cNvSpPr>
          <p:nvPr/>
        </p:nvSpPr>
        <p:spPr bwMode="auto">
          <a:xfrm>
            <a:off x="611187" y="787105"/>
            <a:ext cx="756214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6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Contenu d’une fiche action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905" y="5139164"/>
            <a:ext cx="5710705" cy="1718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969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07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0" y="-26988"/>
            <a:ext cx="9144000" cy="900113"/>
          </a:xfrm>
          <a:solidFill>
            <a:srgbClr val="92D05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fr-FR" sz="3000" dirty="0">
                <a:solidFill>
                  <a:schemeClr val="bg1"/>
                </a:solidFill>
              </a:rPr>
              <a:t> Programme Régional de la Forêt et du Bois (PRFB)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306" y="873125"/>
            <a:ext cx="8532813" cy="5719061"/>
          </a:xfrm>
        </p:spPr>
        <p:txBody>
          <a:bodyPr>
            <a:noAutofit/>
          </a:bodyPr>
          <a:lstStyle/>
          <a:p>
            <a:pPr eaLnBrk="1" hangingPunct="1"/>
            <a:r>
              <a:rPr lang="fr-FR" sz="24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Calendrier : début le 15/09/2017 – fin le 15/03/2018</a:t>
            </a:r>
          </a:p>
          <a:p>
            <a:pPr eaLnBrk="1" hangingPunct="1"/>
            <a:endParaRPr lang="fr-FR" sz="2400" b="1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0" indent="0" eaLnBrk="1" hangingPunct="1">
              <a:buNone/>
            </a:pPr>
            <a:endParaRPr lang="fr-FR" sz="2400" b="1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0" indent="0" eaLnBrk="1" hangingPunct="1">
              <a:buNone/>
            </a:pPr>
            <a:endParaRPr lang="fr-FR" sz="2400" b="1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0" indent="0" eaLnBrk="1" hangingPunct="1">
              <a:buNone/>
            </a:pPr>
            <a:endParaRPr lang="fr-FR" sz="2400" b="1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0" indent="0" eaLnBrk="1" hangingPunct="1">
              <a:buNone/>
            </a:pPr>
            <a:endParaRPr lang="fr-FR" sz="2400" b="1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0" indent="0" eaLnBrk="1" hangingPunct="1">
              <a:buNone/>
            </a:pPr>
            <a:endParaRPr lang="fr-FR" sz="2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eaLnBrk="1" hangingPunct="1"/>
            <a:endParaRPr lang="fr-FR" sz="2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eaLnBrk="1" hangingPunct="1"/>
            <a:endParaRPr lang="fr-FR" sz="2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0" indent="0" eaLnBrk="1" hangingPunct="1">
              <a:buNone/>
            </a:pPr>
            <a:endParaRPr lang="fr-FR" sz="2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9143803"/>
              </p:ext>
            </p:extLst>
          </p:nvPr>
        </p:nvGraphicFramePr>
        <p:xfrm>
          <a:off x="457203" y="1274226"/>
          <a:ext cx="7846822" cy="22677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24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24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84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84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84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984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984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9849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984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9849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9849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9849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9849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9849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56511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effectLst/>
                        </a:rPr>
                        <a:t>Type de travail</a:t>
                      </a:r>
                      <a:endParaRPr lang="fr-FR" sz="12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M1</a:t>
                      </a:r>
                      <a:endParaRPr lang="fr-FR" sz="12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M2</a:t>
                      </a:r>
                      <a:endParaRPr lang="fr-FR" sz="12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M3</a:t>
                      </a:r>
                      <a:endParaRPr lang="fr-FR" sz="12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M4</a:t>
                      </a:r>
                      <a:endParaRPr lang="fr-FR" sz="12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M5</a:t>
                      </a:r>
                      <a:endParaRPr lang="fr-FR" sz="12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M6</a:t>
                      </a:r>
                      <a:endParaRPr lang="fr-FR" sz="12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938">
                <a:tc row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effectLst/>
                        </a:rPr>
                        <a:t>Réunions</a:t>
                      </a:r>
                      <a:endParaRPr lang="fr-FR" sz="12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cadrage</a:t>
                      </a:r>
                      <a:endParaRPr lang="fr-FR" sz="12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effectLst/>
                        </a:rPr>
                        <a:t> </a:t>
                      </a:r>
                      <a:endParaRPr lang="fr-FR" sz="12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 </a:t>
                      </a:r>
                      <a:endParaRPr lang="fr-FR" sz="12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 </a:t>
                      </a:r>
                      <a:endParaRPr lang="fr-FR" sz="12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 </a:t>
                      </a:r>
                      <a:endParaRPr lang="fr-FR" sz="12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 </a:t>
                      </a:r>
                      <a:endParaRPr lang="fr-FR" sz="12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 </a:t>
                      </a:r>
                      <a:endParaRPr lang="fr-FR" sz="12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 </a:t>
                      </a:r>
                      <a:endParaRPr lang="fr-FR" sz="12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 </a:t>
                      </a:r>
                      <a:endParaRPr lang="fr-FR" sz="12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 </a:t>
                      </a:r>
                      <a:endParaRPr lang="fr-FR" sz="12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 </a:t>
                      </a:r>
                      <a:endParaRPr lang="fr-FR" sz="12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 </a:t>
                      </a:r>
                      <a:endParaRPr lang="fr-FR" sz="12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 </a:t>
                      </a:r>
                      <a:endParaRPr lang="fr-FR" sz="12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288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effectLst/>
                        </a:rPr>
                        <a:t>COPIL</a:t>
                      </a:r>
                      <a:endParaRPr lang="fr-FR" sz="12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effectLst/>
                        </a:rPr>
                        <a:t> </a:t>
                      </a:r>
                      <a:endParaRPr lang="fr-FR" sz="12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effectLst/>
                        </a:rPr>
                        <a:t> </a:t>
                      </a:r>
                      <a:endParaRPr lang="fr-FR" sz="12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effectLst/>
                        </a:rPr>
                        <a:t> </a:t>
                      </a:r>
                      <a:endParaRPr lang="fr-FR" sz="12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effectLst/>
                        </a:rPr>
                        <a:t> </a:t>
                      </a:r>
                      <a:endParaRPr lang="fr-FR" sz="12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effectLst/>
                        </a:rPr>
                        <a:t> </a:t>
                      </a:r>
                      <a:endParaRPr lang="fr-FR" sz="12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effectLst/>
                        </a:rPr>
                        <a:t> </a:t>
                      </a:r>
                      <a:endParaRPr lang="fr-FR" sz="12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effectLst/>
                        </a:rPr>
                        <a:t> </a:t>
                      </a:r>
                      <a:endParaRPr lang="fr-FR" sz="12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effectLst/>
                        </a:rPr>
                        <a:t> </a:t>
                      </a:r>
                      <a:endParaRPr lang="fr-FR" sz="12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effectLst/>
                        </a:rPr>
                        <a:t> </a:t>
                      </a:r>
                      <a:endParaRPr lang="fr-FR" sz="12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effectLst/>
                        </a:rPr>
                        <a:t> </a:t>
                      </a:r>
                      <a:endParaRPr lang="fr-FR" sz="12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effectLst/>
                        </a:rPr>
                        <a:t> </a:t>
                      </a:r>
                      <a:endParaRPr lang="fr-FR" sz="12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effectLst/>
                        </a:rPr>
                        <a:t> </a:t>
                      </a:r>
                      <a:endParaRPr lang="fr-FR" sz="12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>
                    <a:pattFill prst="wdUpDiag">
                      <a:fgClr>
                        <a:schemeClr val="accent6">
                          <a:lumMod val="7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effectLst/>
                        </a:rPr>
                        <a:t> </a:t>
                      </a:r>
                      <a:endParaRPr lang="fr-FR" sz="12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effectLst/>
                        </a:rPr>
                        <a:t> </a:t>
                      </a:r>
                      <a:endParaRPr lang="fr-FR" sz="12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>
                    <a:pattFill prst="wdUpDiag">
                      <a:fgClr>
                        <a:schemeClr val="accent6">
                          <a:lumMod val="7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effectLst/>
                        </a:rPr>
                        <a:t> </a:t>
                      </a:r>
                      <a:endParaRPr lang="fr-FR" sz="12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effectLst/>
                        </a:rPr>
                        <a:t> </a:t>
                      </a:r>
                      <a:endParaRPr lang="fr-FR" sz="12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effectLst/>
                        </a:rPr>
                        <a:t> </a:t>
                      </a:r>
                      <a:endParaRPr lang="fr-FR" sz="12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effectLst/>
                        </a:rPr>
                        <a:t> </a:t>
                      </a:r>
                      <a:endParaRPr lang="fr-FR" sz="12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effectLst/>
                        </a:rPr>
                        <a:t> </a:t>
                      </a:r>
                      <a:endParaRPr lang="fr-FR" sz="12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effectLst/>
                        </a:rPr>
                        <a:t> </a:t>
                      </a:r>
                      <a:endParaRPr lang="fr-FR" sz="12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effectLst/>
                        </a:rPr>
                        <a:t> </a:t>
                      </a:r>
                      <a:endParaRPr lang="fr-FR" sz="12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effectLst/>
                        </a:rPr>
                        <a:t> </a:t>
                      </a:r>
                      <a:endParaRPr lang="fr-FR" sz="12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effectLst/>
                        </a:rPr>
                        <a:t> </a:t>
                      </a:r>
                      <a:endParaRPr lang="fr-FR" sz="12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effectLst/>
                        </a:rPr>
                        <a:t> </a:t>
                      </a:r>
                      <a:endParaRPr lang="fr-FR" sz="12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480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collectives</a:t>
                      </a:r>
                      <a:endParaRPr lang="fr-FR" sz="12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effectLst/>
                        </a:rPr>
                        <a:t> </a:t>
                      </a:r>
                      <a:endParaRPr lang="fr-FR" sz="12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 </a:t>
                      </a:r>
                      <a:endParaRPr lang="fr-FR" sz="12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effectLst/>
                        </a:rPr>
                        <a:t> </a:t>
                      </a:r>
                      <a:endParaRPr lang="fr-FR" sz="12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effectLst/>
                        </a:rPr>
                        <a:t> </a:t>
                      </a:r>
                      <a:endParaRPr lang="fr-FR" sz="12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effectLst/>
                        </a:rPr>
                        <a:t> </a:t>
                      </a:r>
                      <a:endParaRPr lang="fr-FR" sz="12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effectLst/>
                        </a:rPr>
                        <a:t> </a:t>
                      </a:r>
                      <a:endParaRPr lang="fr-FR" sz="12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effectLst/>
                        </a:rPr>
                        <a:t> </a:t>
                      </a:r>
                      <a:endParaRPr lang="fr-FR" sz="12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effectLst/>
                        </a:rPr>
                        <a:t> </a:t>
                      </a:r>
                      <a:endParaRPr lang="fr-FR" sz="12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effectLst/>
                        </a:rPr>
                        <a:t> </a:t>
                      </a:r>
                      <a:endParaRPr lang="fr-FR" sz="12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 </a:t>
                      </a:r>
                      <a:endParaRPr lang="fr-FR" sz="12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effectLst/>
                        </a:rPr>
                        <a:t> </a:t>
                      </a:r>
                      <a:endParaRPr lang="fr-FR" sz="12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 </a:t>
                      </a:r>
                      <a:endParaRPr lang="fr-FR" sz="12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718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enquêtes</a:t>
                      </a:r>
                      <a:endParaRPr lang="fr-FR" sz="12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 </a:t>
                      </a:r>
                      <a:endParaRPr lang="fr-FR" sz="12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 </a:t>
                      </a:r>
                      <a:endParaRPr lang="fr-FR" sz="12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effectLst/>
                        </a:rPr>
                        <a:t> </a:t>
                      </a:r>
                      <a:endParaRPr lang="fr-FR" sz="12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 </a:t>
                      </a:r>
                      <a:endParaRPr lang="fr-FR" sz="12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effectLst/>
                        </a:rPr>
                        <a:t> </a:t>
                      </a:r>
                      <a:endParaRPr lang="fr-FR" sz="12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 </a:t>
                      </a:r>
                      <a:endParaRPr lang="fr-FR" sz="12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effectLst/>
                        </a:rPr>
                        <a:t> </a:t>
                      </a:r>
                      <a:endParaRPr lang="fr-FR" sz="12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effectLst/>
                        </a:rPr>
                        <a:t> </a:t>
                      </a:r>
                      <a:endParaRPr lang="fr-FR" sz="12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effectLst/>
                        </a:rPr>
                        <a:t> </a:t>
                      </a:r>
                      <a:endParaRPr lang="fr-FR" sz="12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 </a:t>
                      </a:r>
                      <a:endParaRPr lang="fr-FR" sz="12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 </a:t>
                      </a:r>
                      <a:endParaRPr lang="fr-FR" sz="12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 </a:t>
                      </a:r>
                      <a:endParaRPr lang="fr-FR" sz="12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511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Bibliographie</a:t>
                      </a:r>
                      <a:endParaRPr lang="fr-FR" sz="12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effectLst/>
                        </a:rPr>
                        <a:t> </a:t>
                      </a:r>
                      <a:endParaRPr lang="fr-FR" sz="12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effectLst/>
                        </a:rPr>
                        <a:t> </a:t>
                      </a:r>
                      <a:endParaRPr lang="fr-FR" sz="12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effectLst/>
                        </a:rPr>
                        <a:t> </a:t>
                      </a:r>
                      <a:endParaRPr lang="fr-FR" sz="12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effectLst/>
                        </a:rPr>
                        <a:t> </a:t>
                      </a:r>
                      <a:endParaRPr lang="fr-FR" sz="12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effectLst/>
                        </a:rPr>
                        <a:t> </a:t>
                      </a:r>
                      <a:endParaRPr lang="fr-FR" sz="12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 </a:t>
                      </a:r>
                      <a:endParaRPr lang="fr-FR" sz="12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 </a:t>
                      </a:r>
                      <a:endParaRPr lang="fr-FR" sz="12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 </a:t>
                      </a:r>
                      <a:endParaRPr lang="fr-FR" sz="12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 </a:t>
                      </a:r>
                      <a:endParaRPr lang="fr-FR" sz="12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 </a:t>
                      </a:r>
                      <a:endParaRPr lang="fr-FR" sz="12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 </a:t>
                      </a:r>
                      <a:endParaRPr lang="fr-FR" sz="12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 </a:t>
                      </a:r>
                      <a:endParaRPr lang="fr-FR" sz="12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511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Rédaction</a:t>
                      </a:r>
                      <a:endParaRPr lang="fr-FR" sz="12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 </a:t>
                      </a:r>
                      <a:endParaRPr lang="fr-FR" sz="12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 </a:t>
                      </a:r>
                      <a:endParaRPr lang="fr-FR" sz="12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 </a:t>
                      </a:r>
                      <a:endParaRPr lang="fr-FR" sz="12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 </a:t>
                      </a:r>
                      <a:endParaRPr lang="fr-FR" sz="12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 </a:t>
                      </a:r>
                      <a:endParaRPr lang="fr-FR" sz="12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 </a:t>
                      </a:r>
                      <a:endParaRPr lang="fr-FR" sz="12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>
                          <a:effectLst/>
                        </a:rPr>
                        <a:t> </a:t>
                      </a:r>
                      <a:endParaRPr lang="fr-FR" sz="1200" kern="5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effectLst/>
                        </a:rPr>
                        <a:t> </a:t>
                      </a:r>
                      <a:endParaRPr lang="fr-FR" sz="12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effectLst/>
                        </a:rPr>
                        <a:t> </a:t>
                      </a:r>
                      <a:endParaRPr lang="fr-FR" sz="12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effectLst/>
                        </a:rPr>
                        <a:t> </a:t>
                      </a:r>
                      <a:endParaRPr lang="fr-FR" sz="12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effectLst/>
                        </a:rPr>
                        <a:t> </a:t>
                      </a:r>
                      <a:endParaRPr lang="fr-FR" sz="12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kern="50" dirty="0">
                          <a:effectLst/>
                        </a:rPr>
                        <a:t> </a:t>
                      </a:r>
                      <a:endParaRPr lang="fr-FR" sz="1200" kern="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Lucida Sans" panose="020B06020405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6425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0" y="-26988"/>
            <a:ext cx="9144000" cy="900113"/>
          </a:xfrm>
          <a:solidFill>
            <a:srgbClr val="92D05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fr-FR" sz="3000" dirty="0">
                <a:solidFill>
                  <a:schemeClr val="bg1"/>
                </a:solidFill>
              </a:rPr>
              <a:t> Méthodologie de travail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306" y="1410820"/>
            <a:ext cx="8532813" cy="4852079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fr-FR" dirty="0">
                <a:latin typeface="Browallia New" panose="020B0604020202020204" pitchFamily="34" charset="-34"/>
                <a:cs typeface="Browallia New" panose="020B0604020202020204" pitchFamily="34" charset="-34"/>
              </a:rPr>
              <a:t>Groupes de travail:</a:t>
            </a:r>
          </a:p>
          <a:p>
            <a:pPr lvl="1">
              <a:lnSpc>
                <a:spcPct val="80000"/>
              </a:lnSpc>
            </a:pPr>
            <a:r>
              <a:rPr lang="fr-FR" dirty="0">
                <a:latin typeface="Browallia New" panose="020B0604020202020204" pitchFamily="34" charset="-34"/>
                <a:cs typeface="Browallia New" panose="020B0604020202020204" pitchFamily="34" charset="-34"/>
              </a:rPr>
              <a:t>Axe 1 Protéger les forêts</a:t>
            </a:r>
          </a:p>
          <a:p>
            <a:pPr lvl="2">
              <a:lnSpc>
                <a:spcPct val="80000"/>
              </a:lnSpc>
            </a:pPr>
            <a:r>
              <a:rPr lang="fr-FR" dirty="0">
                <a:latin typeface="Browallia New" panose="020B0604020202020204" pitchFamily="34" charset="-34"/>
                <a:cs typeface="Browallia New" panose="020B0604020202020204" pitchFamily="34" charset="-34"/>
              </a:rPr>
              <a:t>GT1 « Défrichement »</a:t>
            </a:r>
          </a:p>
          <a:p>
            <a:pPr lvl="2">
              <a:lnSpc>
                <a:spcPct val="80000"/>
              </a:lnSpc>
            </a:pPr>
            <a:r>
              <a:rPr lang="fr-FR" dirty="0">
                <a:latin typeface="Browallia New" panose="020B0604020202020204" pitchFamily="34" charset="-34"/>
                <a:cs typeface="Browallia New" panose="020B0604020202020204" pitchFamily="34" charset="-34"/>
              </a:rPr>
              <a:t>GT2 «  Biodiversité »</a:t>
            </a:r>
          </a:p>
          <a:p>
            <a:pPr marL="914400" lvl="2" indent="0">
              <a:lnSpc>
                <a:spcPct val="80000"/>
              </a:lnSpc>
              <a:buNone/>
            </a:pPr>
            <a:endParaRPr lang="fr-FR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lvl="1">
              <a:lnSpc>
                <a:spcPct val="80000"/>
              </a:lnSpc>
            </a:pPr>
            <a:r>
              <a:rPr lang="fr-FR" dirty="0">
                <a:latin typeface="Browallia New" panose="020B0604020202020204" pitchFamily="34" charset="-34"/>
                <a:cs typeface="Browallia New" panose="020B0604020202020204" pitchFamily="34" charset="-34"/>
              </a:rPr>
              <a:t>Axe 2 « Développer et organiser des filières de valorisation »</a:t>
            </a:r>
          </a:p>
          <a:p>
            <a:pPr lvl="2">
              <a:lnSpc>
                <a:spcPct val="80000"/>
              </a:lnSpc>
            </a:pPr>
            <a:r>
              <a:rPr lang="fr-FR" dirty="0">
                <a:latin typeface="Browallia New" panose="020B0604020202020204" pitchFamily="34" charset="-34"/>
                <a:cs typeface="Browallia New" panose="020B0604020202020204" pitchFamily="34" charset="-34"/>
              </a:rPr>
              <a:t>GT3 « Filière(s) de valorisation</a:t>
            </a:r>
          </a:p>
          <a:p>
            <a:pPr lvl="2">
              <a:lnSpc>
                <a:spcPct val="80000"/>
              </a:lnSpc>
            </a:pPr>
            <a:r>
              <a:rPr lang="fr-FR" dirty="0">
                <a:latin typeface="Browallia New" panose="020B0604020202020204" pitchFamily="34" charset="-34"/>
                <a:cs typeface="Browallia New" panose="020B0604020202020204" pitchFamily="34" charset="-34"/>
              </a:rPr>
              <a:t>GT3 « Agroforesterie »</a:t>
            </a:r>
          </a:p>
          <a:p>
            <a:pPr lvl="2">
              <a:lnSpc>
                <a:spcPct val="80000"/>
              </a:lnSpc>
            </a:pPr>
            <a:endParaRPr lang="fr-FR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lvl="1">
              <a:lnSpc>
                <a:spcPct val="80000"/>
              </a:lnSpc>
            </a:pPr>
            <a:r>
              <a:rPr lang="fr-FR" dirty="0">
                <a:latin typeface="Browallia New" panose="020B0604020202020204" pitchFamily="34" charset="-34"/>
                <a:cs typeface="Browallia New" panose="020B0604020202020204" pitchFamily="34" charset="-34"/>
              </a:rPr>
              <a:t>Axe 3: Gérer durablement</a:t>
            </a:r>
          </a:p>
          <a:p>
            <a:pPr lvl="2">
              <a:lnSpc>
                <a:spcPct val="80000"/>
              </a:lnSpc>
            </a:pPr>
            <a:r>
              <a:rPr lang="fr-FR" dirty="0">
                <a:latin typeface="Browallia New" panose="020B0604020202020204" pitchFamily="34" charset="-34"/>
                <a:cs typeface="Browallia New" panose="020B0604020202020204" pitchFamily="34" charset="-34"/>
              </a:rPr>
              <a:t>GT5 « Multifonctionnalité de la forêt »</a:t>
            </a:r>
          </a:p>
          <a:p>
            <a:pPr lvl="2">
              <a:lnSpc>
                <a:spcPct val="80000"/>
              </a:lnSpc>
            </a:pPr>
            <a:r>
              <a:rPr lang="fr-FR" dirty="0">
                <a:latin typeface="Browallia New" panose="020B0604020202020204" pitchFamily="34" charset="-34"/>
                <a:cs typeface="Browallia New" panose="020B0604020202020204" pitchFamily="34" charset="-34"/>
              </a:rPr>
              <a:t>GT6 « Structurer la forêt privée »</a:t>
            </a:r>
          </a:p>
          <a:p>
            <a:pPr marL="0" indent="0" eaLnBrk="1" hangingPunct="1">
              <a:buNone/>
            </a:pPr>
            <a:endParaRPr lang="fr-FR" sz="2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3076" name="ZoneTexte 3"/>
          <p:cNvSpPr txBox="1">
            <a:spLocks noChangeArrowheads="1"/>
          </p:cNvSpPr>
          <p:nvPr/>
        </p:nvSpPr>
        <p:spPr bwMode="auto">
          <a:xfrm>
            <a:off x="611187" y="787105"/>
            <a:ext cx="756214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6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Groupes de travail</a:t>
            </a:r>
          </a:p>
        </p:txBody>
      </p:sp>
    </p:spTree>
    <p:extLst>
      <p:ext uri="{BB962C8B-B14F-4D97-AF65-F5344CB8AC3E}">
        <p14:creationId xmlns:p14="http://schemas.microsoft.com/office/powerpoint/2010/main" val="2284593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07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0" y="-26988"/>
            <a:ext cx="9144000" cy="900113"/>
          </a:xfrm>
          <a:solidFill>
            <a:srgbClr val="92D05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fr-FR" sz="3000" dirty="0">
                <a:solidFill>
                  <a:schemeClr val="bg1"/>
                </a:solidFill>
              </a:rPr>
              <a:t> Méthodologie de travail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306" y="1410820"/>
            <a:ext cx="8532813" cy="4852079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fr-FR" dirty="0">
                <a:latin typeface="Browallia New" panose="020B0604020202020204" pitchFamily="34" charset="-34"/>
                <a:cs typeface="Browallia New" panose="020B0604020202020204" pitchFamily="34" charset="-34"/>
              </a:rPr>
              <a:t>Organisation :</a:t>
            </a:r>
          </a:p>
          <a:p>
            <a:pPr lvl="1">
              <a:lnSpc>
                <a:spcPct val="80000"/>
              </a:lnSpc>
            </a:pPr>
            <a:r>
              <a:rPr lang="fr-FR" dirty="0">
                <a:latin typeface="Browallia New" panose="020B0604020202020204" pitchFamily="34" charset="-34"/>
                <a:cs typeface="Browallia New" panose="020B0604020202020204" pitchFamily="34" charset="-34"/>
              </a:rPr>
              <a:t>2 réunions de 2h pour aboutir à une ou plusieurs fiches actions</a:t>
            </a:r>
          </a:p>
          <a:p>
            <a:pPr lvl="1">
              <a:lnSpc>
                <a:spcPct val="80000"/>
              </a:lnSpc>
            </a:pPr>
            <a:r>
              <a:rPr lang="fr-FR" dirty="0">
                <a:latin typeface="Browallia New" panose="020B0604020202020204" pitchFamily="34" charset="-34"/>
                <a:cs typeface="Browallia New" panose="020B0604020202020204" pitchFamily="34" charset="-34"/>
              </a:rPr>
              <a:t>Des </a:t>
            </a:r>
            <a:r>
              <a:rPr lang="fr-FR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comptes-rendus</a:t>
            </a:r>
            <a:r>
              <a:rPr lang="fr-FR" dirty="0">
                <a:latin typeface="Browallia New" panose="020B0604020202020204" pitchFamily="34" charset="-34"/>
                <a:cs typeface="Browallia New" panose="020B0604020202020204" pitchFamily="34" charset="-34"/>
              </a:rPr>
              <a:t> mis sur l’espace collaboratif et des échanges possibles</a:t>
            </a:r>
          </a:p>
          <a:p>
            <a:pPr lvl="1">
              <a:lnSpc>
                <a:spcPct val="80000"/>
              </a:lnSpc>
            </a:pPr>
            <a:r>
              <a:rPr lang="fr-FR" dirty="0">
                <a:latin typeface="Browallia New" panose="020B0604020202020204" pitchFamily="34" charset="-34"/>
                <a:cs typeface="Browallia New" panose="020B0604020202020204" pitchFamily="34" charset="-34"/>
              </a:rPr>
              <a:t>Des entretiens, rendez-vous individuels si nécessaires</a:t>
            </a:r>
          </a:p>
          <a:p>
            <a:pPr>
              <a:lnSpc>
                <a:spcPct val="80000"/>
              </a:lnSpc>
            </a:pPr>
            <a:r>
              <a:rPr lang="fr-FR" dirty="0">
                <a:latin typeface="Browallia New" panose="020B0604020202020204" pitchFamily="34" charset="-34"/>
                <a:cs typeface="Browallia New" panose="020B0604020202020204" pitchFamily="34" charset="-34"/>
              </a:rPr>
              <a:t>Règles de fonctionnement :</a:t>
            </a:r>
          </a:p>
          <a:p>
            <a:pPr lvl="1">
              <a:lnSpc>
                <a:spcPct val="80000"/>
              </a:lnSpc>
            </a:pPr>
            <a:r>
              <a:rPr lang="fr-FR" dirty="0">
                <a:latin typeface="Browallia New" panose="020B0604020202020204" pitchFamily="34" charset="-34"/>
                <a:cs typeface="Browallia New" panose="020B0604020202020204" pitchFamily="34" charset="-34"/>
              </a:rPr>
              <a:t>« jouer le jeu de l’animation »</a:t>
            </a:r>
          </a:p>
          <a:p>
            <a:pPr lvl="1">
              <a:lnSpc>
                <a:spcPct val="80000"/>
              </a:lnSpc>
            </a:pPr>
            <a:r>
              <a:rPr lang="fr-FR" dirty="0">
                <a:latin typeface="Browallia New" panose="020B0604020202020204" pitchFamily="34" charset="-34"/>
                <a:cs typeface="Browallia New" panose="020B0604020202020204" pitchFamily="34" charset="-34"/>
              </a:rPr>
              <a:t>que chacun puisse s’exprimer et émettre son avis</a:t>
            </a:r>
          </a:p>
          <a:p>
            <a:pPr lvl="1">
              <a:lnSpc>
                <a:spcPct val="80000"/>
              </a:lnSpc>
            </a:pPr>
            <a:r>
              <a:rPr lang="fr-FR" dirty="0">
                <a:latin typeface="Browallia New" panose="020B0604020202020204" pitchFamily="34" charset="-34"/>
                <a:cs typeface="Browallia New" panose="020B0604020202020204" pitchFamily="34" charset="-34"/>
              </a:rPr>
              <a:t>respect de l’avis des autres</a:t>
            </a:r>
          </a:p>
          <a:p>
            <a:pPr>
              <a:lnSpc>
                <a:spcPct val="80000"/>
              </a:lnSpc>
            </a:pPr>
            <a:r>
              <a:rPr lang="fr-FR" dirty="0">
                <a:latin typeface="Browallia New" panose="020B0604020202020204" pitchFamily="34" charset="-34"/>
                <a:cs typeface="Browallia New" panose="020B0604020202020204" pitchFamily="34" charset="-34"/>
              </a:rPr>
              <a:t>Objectif : </a:t>
            </a:r>
            <a:r>
              <a:rPr lang="fr-FR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chaque groupe doit émettre une proposition issue d’un consensus et qui fera l’objet d’une fiche action</a:t>
            </a:r>
          </a:p>
          <a:p>
            <a:pPr>
              <a:lnSpc>
                <a:spcPct val="80000"/>
              </a:lnSpc>
            </a:pPr>
            <a:endParaRPr lang="fr-FR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0" indent="0" eaLnBrk="1" hangingPunct="1">
              <a:buNone/>
            </a:pPr>
            <a:endParaRPr lang="fr-FR" sz="2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3076" name="ZoneTexte 3"/>
          <p:cNvSpPr txBox="1">
            <a:spLocks noChangeArrowheads="1"/>
          </p:cNvSpPr>
          <p:nvPr/>
        </p:nvSpPr>
        <p:spPr bwMode="auto">
          <a:xfrm>
            <a:off x="611187" y="787105"/>
            <a:ext cx="756214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6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Groupes de travail</a:t>
            </a:r>
          </a:p>
        </p:txBody>
      </p:sp>
    </p:spTree>
    <p:extLst>
      <p:ext uri="{BB962C8B-B14F-4D97-AF65-F5344CB8AC3E}">
        <p14:creationId xmlns:p14="http://schemas.microsoft.com/office/powerpoint/2010/main" val="3230623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07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0" y="-26988"/>
            <a:ext cx="9144000" cy="900113"/>
          </a:xfrm>
          <a:solidFill>
            <a:srgbClr val="92D05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fr-FR" sz="3000" dirty="0">
                <a:solidFill>
                  <a:schemeClr val="bg1"/>
                </a:solidFill>
              </a:rPr>
              <a:t> Méthodologie : partage de l’information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306" y="1506517"/>
            <a:ext cx="8532813" cy="4852079"/>
          </a:xfrm>
        </p:spPr>
        <p:txBody>
          <a:bodyPr>
            <a:noAutofit/>
          </a:bodyPr>
          <a:lstStyle/>
          <a:p>
            <a:pPr eaLnBrk="1" hangingPunct="1"/>
            <a:r>
              <a:rPr lang="fr-FR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Adresse du site : </a:t>
            </a:r>
            <a:r>
              <a:rPr lang="fr-FR" sz="24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coatis.rita-dom.fr</a:t>
            </a:r>
          </a:p>
          <a:p>
            <a:pPr eaLnBrk="1" hangingPunct="1"/>
            <a:r>
              <a:rPr lang="fr-FR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Espace collaboratif : </a:t>
            </a:r>
            <a:r>
              <a:rPr lang="fr-FR" sz="24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971-Programme Régional de la Forêt et du Bois</a:t>
            </a:r>
          </a:p>
          <a:p>
            <a:pPr eaLnBrk="1" hangingPunct="1"/>
            <a:r>
              <a:rPr lang="fr-FR" sz="24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Pour y accéder :</a:t>
            </a:r>
          </a:p>
          <a:p>
            <a:pPr lvl="1"/>
            <a:r>
              <a:rPr lang="fr-FR" sz="20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S’inscrire dans l’annuaire</a:t>
            </a:r>
          </a:p>
          <a:p>
            <a:pPr lvl="1"/>
            <a:r>
              <a:rPr lang="fr-FR" sz="20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J</a:t>
            </a:r>
            <a:r>
              <a:rPr lang="fr-FR" sz="20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e vous inscris dans l’espace collaboratif</a:t>
            </a:r>
          </a:p>
          <a:p>
            <a:pPr eaLnBrk="1" hangingPunct="1"/>
            <a:r>
              <a:rPr lang="fr-FR" sz="24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Objectifs :</a:t>
            </a:r>
          </a:p>
          <a:p>
            <a:pPr lvl="1"/>
            <a:r>
              <a:rPr lang="fr-FR" sz="20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Consultation des documents disponibles :</a:t>
            </a:r>
          </a:p>
          <a:p>
            <a:pPr lvl="2"/>
            <a:r>
              <a:rPr lang="fr-FR" sz="1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Documents réglementaires, etc.</a:t>
            </a:r>
          </a:p>
          <a:p>
            <a:pPr lvl="2"/>
            <a:r>
              <a:rPr lang="fr-FR" sz="1600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Compte-rendus</a:t>
            </a:r>
            <a:r>
              <a:rPr lang="fr-FR" sz="1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de réunion (COPIL, Groupe de travail, etc.)</a:t>
            </a:r>
          </a:p>
          <a:p>
            <a:pPr lvl="2"/>
            <a:r>
              <a:rPr lang="fr-FR" sz="1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Fiches actions</a:t>
            </a:r>
          </a:p>
          <a:p>
            <a:pPr lvl="2"/>
            <a:r>
              <a:rPr lang="fr-FR" sz="1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Travaux intermédiaires</a:t>
            </a:r>
          </a:p>
          <a:p>
            <a:pPr lvl="1"/>
            <a:r>
              <a:rPr lang="fr-FR" sz="20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Préparation de réunions – groupes de travail :</a:t>
            </a:r>
          </a:p>
          <a:p>
            <a:pPr lvl="2"/>
            <a:r>
              <a:rPr lang="fr-FR" sz="1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Documents de travail</a:t>
            </a:r>
          </a:p>
          <a:p>
            <a:pPr lvl="2"/>
            <a:r>
              <a:rPr lang="fr-FR" sz="1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Etc.</a:t>
            </a:r>
          </a:p>
          <a:p>
            <a:pPr lvl="1"/>
            <a:endParaRPr lang="fr-FR" sz="20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eaLnBrk="1" hangingPunct="1"/>
            <a:endParaRPr lang="fr-FR" sz="2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eaLnBrk="1" hangingPunct="1"/>
            <a:endParaRPr lang="fr-FR" sz="2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0" indent="0" eaLnBrk="1" hangingPunct="1">
              <a:buNone/>
            </a:pPr>
            <a:endParaRPr lang="fr-FR" sz="2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3076" name="ZoneTexte 3"/>
          <p:cNvSpPr txBox="1">
            <a:spLocks noChangeArrowheads="1"/>
          </p:cNvSpPr>
          <p:nvPr/>
        </p:nvSpPr>
        <p:spPr bwMode="auto">
          <a:xfrm>
            <a:off x="0" y="873125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36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Un lien dédié accessible à tous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213" y="3457576"/>
            <a:ext cx="2698749" cy="2024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657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0" y="-26988"/>
            <a:ext cx="9144000" cy="900113"/>
          </a:xfrm>
          <a:solidFill>
            <a:srgbClr val="92D050"/>
          </a:solidFill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l"/>
            <a:r>
              <a:rPr lang="fr-FR" sz="3000" dirty="0">
                <a:solidFill>
                  <a:schemeClr val="bg1"/>
                </a:solidFill>
              </a:rPr>
              <a:t> GT6 Structurer la forêt privée : positionnement et objectifs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306" y="1856935"/>
            <a:ext cx="8532813" cy="4501661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fr-FR" sz="800" b="1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r>
              <a:rPr lang="fr-FR" sz="24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Groupe de travail « Structurer la forêt privée » :</a:t>
            </a:r>
          </a:p>
          <a:p>
            <a:pPr marL="742950" lvl="2" indent="-342900">
              <a:buFontTx/>
              <a:buChar char="-"/>
            </a:pPr>
            <a:r>
              <a:rPr lang="fr-FR" sz="2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Comment mobiliser les propriétaires forestiers autour d’objectifs communs et faire connaître leurs attentes ?</a:t>
            </a:r>
          </a:p>
          <a:p>
            <a:pPr marL="742950" lvl="2" indent="-342900">
              <a:buFontTx/>
              <a:buChar char="-"/>
            </a:pPr>
            <a:endParaRPr lang="fr-FR" sz="2200" dirty="0">
              <a:solidFill>
                <a:srgbClr val="92D050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0" indent="0">
              <a:buNone/>
            </a:pPr>
            <a:r>
              <a:rPr lang="fr-FR" sz="2400" u="sng" dirty="0">
                <a:latin typeface="Browallia New" panose="020B0604020202020204" pitchFamily="34" charset="-34"/>
                <a:cs typeface="Browallia New" panose="020B0604020202020204" pitchFamily="34" charset="-34"/>
              </a:rPr>
              <a:t>Composition</a:t>
            </a:r>
            <a:r>
              <a:rPr lang="fr-FR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CR, CD, DAAF, ONF, Syndicat des propriétaires forestiers privés, Association des maires, SYAPROVAG, Chambre d’agricultures, fédération des chasseurs, chambre d’agriculture, SÄPCAF</a:t>
            </a:r>
          </a:p>
          <a:p>
            <a:pPr marL="0" indent="0">
              <a:buNone/>
            </a:pPr>
            <a:endParaRPr lang="fr-FR" sz="2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r>
              <a:rPr lang="fr-FR" sz="24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Objectifs du jour :</a:t>
            </a:r>
          </a:p>
          <a:p>
            <a:pPr lvl="1" indent="-342900">
              <a:buFontTx/>
              <a:buChar char="-"/>
            </a:pPr>
            <a:r>
              <a:rPr lang="fr-FR" sz="20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Évoquer les points essentiels liés aux thèmes du jour</a:t>
            </a:r>
          </a:p>
          <a:p>
            <a:pPr lvl="1" indent="-342900">
              <a:buFontTx/>
              <a:buChar char="-"/>
            </a:pPr>
            <a:r>
              <a:rPr lang="fr-FR" sz="20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Ressortir quelques thèmes prioritaires</a:t>
            </a:r>
          </a:p>
          <a:p>
            <a:pPr lvl="1" indent="-342900">
              <a:buFontTx/>
              <a:buChar char="-"/>
            </a:pPr>
            <a:r>
              <a:rPr lang="fr-FR" sz="20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Réfléchir pour la prochaine réunion à leur hiérarchisation et à leur contenu </a:t>
            </a:r>
          </a:p>
          <a:p>
            <a:pPr marL="0" indent="0">
              <a:buNone/>
            </a:pPr>
            <a:endParaRPr lang="fr-FR" sz="2400" b="1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0" indent="0">
              <a:buNone/>
            </a:pPr>
            <a:endParaRPr lang="fr-FR" sz="2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0" indent="0">
              <a:buNone/>
            </a:pPr>
            <a:endParaRPr lang="fr-FR" sz="8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0" indent="0">
              <a:buNone/>
            </a:pPr>
            <a:endParaRPr lang="fr-FR" sz="8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eaLnBrk="1" hangingPunct="1"/>
            <a:endParaRPr lang="fr-FR" sz="2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eaLnBrk="1" hangingPunct="1"/>
            <a:endParaRPr lang="fr-FR" sz="2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eaLnBrk="1" hangingPunct="1"/>
            <a:endParaRPr lang="fr-FR" sz="2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0" indent="0" eaLnBrk="1" hangingPunct="1">
              <a:buNone/>
            </a:pPr>
            <a:endParaRPr lang="fr-FR" sz="2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3076" name="ZoneTexte 3"/>
          <p:cNvSpPr txBox="1">
            <a:spLocks noChangeArrowheads="1"/>
          </p:cNvSpPr>
          <p:nvPr/>
        </p:nvSpPr>
        <p:spPr bwMode="auto">
          <a:xfrm>
            <a:off x="0" y="787105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32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AXE STRATEGIQUE 3: Gérer durablement</a:t>
            </a:r>
          </a:p>
        </p:txBody>
      </p:sp>
    </p:spTree>
    <p:extLst>
      <p:ext uri="{BB962C8B-B14F-4D97-AF65-F5344CB8AC3E}">
        <p14:creationId xmlns:p14="http://schemas.microsoft.com/office/powerpoint/2010/main" val="52261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</p:bld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9539</TotalTime>
  <Words>913</Words>
  <Application>Microsoft Office PowerPoint</Application>
  <PresentationFormat>Affichage à l'écran (4:3)</PresentationFormat>
  <Paragraphs>359</Paragraphs>
  <Slides>14</Slides>
  <Notes>13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4" baseType="lpstr">
      <vt:lpstr>SimSun</vt:lpstr>
      <vt:lpstr>Arial</vt:lpstr>
      <vt:lpstr>Browallia New</vt:lpstr>
      <vt:lpstr>Calibri</vt:lpstr>
      <vt:lpstr>Century Gothic</vt:lpstr>
      <vt:lpstr>Corbel</vt:lpstr>
      <vt:lpstr>Liberation Sans</vt:lpstr>
      <vt:lpstr>Lucida Sans</vt:lpstr>
      <vt:lpstr>Times New Roman</vt:lpstr>
      <vt:lpstr>Thème Office</vt:lpstr>
      <vt:lpstr> Programme régional de la forêt et du bois de la Guadeloupe  (PRFB)  GT6 -  « Structurer la forêt privée »  Jeudi 16 novembre 2017 </vt:lpstr>
      <vt:lpstr>Présentation de l’équipe projet-rédaction PRFB</vt:lpstr>
      <vt:lpstr> Programme Régional de la Forêt et du Bois (PRFB)</vt:lpstr>
      <vt:lpstr> Programme Régional de la Forêt et du Bois (PRFB)</vt:lpstr>
      <vt:lpstr> Programme Régional de la Forêt et du Bois (PRFB)</vt:lpstr>
      <vt:lpstr> Méthodologie de travail</vt:lpstr>
      <vt:lpstr> Méthodologie de travail</vt:lpstr>
      <vt:lpstr> Méthodologie : partage de l’information</vt:lpstr>
      <vt:lpstr> GT6 Structurer la forêt privée : positionnement et objectifs</vt:lpstr>
      <vt:lpstr> GT6 Structurer la forêt privée : état de lieux</vt:lpstr>
      <vt:lpstr> GT6 Structurer la forêt privée : état de lieux</vt:lpstr>
      <vt:lpstr> GT6 Structurer la forêt privée : état de lieux</vt:lpstr>
      <vt:lpstr> GT6  Structurer la forêt privée : Problématique</vt:lpstr>
      <vt:lpstr>A bientôt  Manuel GERARD – EcoTip : manuelgerard2@gmail.com 0690 34 30 82  Xavier VIRGINIE : xavier.vge@wanadoo.fr 0690 21 43 25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Gaël Lévi</dc:creator>
  <cp:lastModifiedBy>xavier virginie</cp:lastModifiedBy>
  <cp:revision>371</cp:revision>
  <dcterms:created xsi:type="dcterms:W3CDTF">2013-02-19T18:53:36Z</dcterms:created>
  <dcterms:modified xsi:type="dcterms:W3CDTF">2017-11-16T18:43:33Z</dcterms:modified>
</cp:coreProperties>
</file>