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96" r:id="rId2"/>
    <p:sldId id="310" r:id="rId3"/>
    <p:sldId id="351" r:id="rId4"/>
    <p:sldId id="354" r:id="rId5"/>
    <p:sldId id="355" r:id="rId6"/>
    <p:sldId id="356" r:id="rId7"/>
    <p:sldId id="352" r:id="rId8"/>
    <p:sldId id="309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DC7CB-36B5-E345-A434-6AACD9823394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A756E-EDAA-E340-A34F-63525B9A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27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530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906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393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944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36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589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/>
              <a:t>Ces enjeux s’inscrivent dans le cadre des mesures du CIOM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87E87-44A9-488F-837A-FF47BE0006F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44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17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70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19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36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46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45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86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69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47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59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87F-0B7C-134E-B7D4-CA88FE588E9D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26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587F-0B7C-134E-B7D4-CA88FE588E9D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6E654-2390-8A48-AE23-66D4B03C23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73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1385" y="2102433"/>
            <a:ext cx="8089361" cy="1623905"/>
          </a:xfrm>
        </p:spPr>
        <p:txBody>
          <a:bodyPr>
            <a:normAutofit fontScale="90000"/>
          </a:bodyPr>
          <a:lstStyle/>
          <a:p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r>
              <a:rPr lang="fr-FR" sz="3100" b="1" dirty="0">
                <a:latin typeface="Corbel" panose="020B0503020204020204" pitchFamily="34" charset="0"/>
                <a:cs typeface="Century Gothic"/>
              </a:rPr>
              <a:t>Programme régional de la forêt</a:t>
            </a:r>
            <a:br>
              <a:rPr lang="fr-FR" sz="3100" b="1" dirty="0">
                <a:latin typeface="Corbel" panose="020B0503020204020204" pitchFamily="34" charset="0"/>
                <a:cs typeface="Century Gothic"/>
              </a:rPr>
            </a:br>
            <a:r>
              <a:rPr lang="fr-FR" sz="3100" b="1" dirty="0">
                <a:latin typeface="Corbel" panose="020B0503020204020204" pitchFamily="34" charset="0"/>
                <a:cs typeface="Century Gothic"/>
              </a:rPr>
              <a:t>et du bois de la Guadeloupe </a:t>
            </a:r>
            <a:br>
              <a:rPr lang="fr-FR" sz="3100" b="1" dirty="0">
                <a:latin typeface="Corbel" panose="020B0503020204020204" pitchFamily="34" charset="0"/>
                <a:cs typeface="Century Gothic"/>
              </a:rPr>
            </a:br>
            <a:r>
              <a:rPr lang="fr-FR" sz="3100" b="1" dirty="0">
                <a:latin typeface="Corbel" panose="020B0503020204020204" pitchFamily="34" charset="0"/>
                <a:cs typeface="Century Gothic"/>
              </a:rPr>
              <a:t>(PRFB</a:t>
            </a:r>
            <a:r>
              <a:rPr lang="fr-FR" sz="3600" b="1" dirty="0">
                <a:latin typeface="Corbel" panose="020B0503020204020204" pitchFamily="34" charset="0"/>
                <a:cs typeface="Century Gothic"/>
              </a:rPr>
              <a:t>)</a:t>
            </a: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r>
              <a:rPr lang="fr-FR" sz="3600" b="1" dirty="0">
                <a:latin typeface="Corbel" panose="020B0503020204020204" pitchFamily="34" charset="0"/>
                <a:cs typeface="Century Gothic"/>
              </a:rPr>
              <a:t>GT3 - 	Filière(s) de valorisation</a:t>
            </a: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r>
              <a:rPr lang="fr-FR" sz="3600" b="1" dirty="0">
                <a:latin typeface="Corbel" panose="020B0503020204020204" pitchFamily="34" charset="0"/>
                <a:cs typeface="Century Gothic"/>
              </a:rPr>
              <a:t>Mercredi 7 février 2018</a:t>
            </a:r>
            <a:br>
              <a:rPr lang="fr-FR" sz="3600" b="1" dirty="0">
                <a:latin typeface="Corbel" panose="020B0503020204020204" pitchFamily="34" charset="0"/>
                <a:cs typeface="Century Gothic"/>
              </a:rPr>
            </a:br>
            <a:endParaRPr lang="fr-FR" sz="3600" b="1" dirty="0">
              <a:latin typeface="Corbel" panose="020B0503020204020204" pitchFamily="34" charset="0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72417" y="4445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682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Proposition d’ordre du jour</a:t>
            </a: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354005" y="1555899"/>
            <a:ext cx="853281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Lecture du compte-rendu et remarques émises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Discussions et validation des potentielles pistes de valorisation du bois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Ebauche de fiches actions</a:t>
            </a:r>
          </a:p>
          <a:p>
            <a:pPr marL="1200150" lvl="1" indent="-742950">
              <a:buFont typeface="+mj-lt"/>
              <a:buAutoNum type="alphaLcParenR"/>
            </a:pPr>
            <a:endParaRPr lang="fr-FR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4624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Programme Régional de la Forêt et du Bois (PRFB)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10820"/>
            <a:ext cx="8532813" cy="4852079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fr-FR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r>
              <a:rPr lang="fr-FR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Point de départ des discussions d’aujourd’hui</a:t>
            </a:r>
          </a:p>
          <a:p>
            <a:pPr>
              <a:lnSpc>
                <a:spcPct val="80000"/>
              </a:lnSpc>
            </a:pPr>
            <a:r>
              <a:rPr lang="fr-FR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Prise en compte des remarques reçues et des conclusions</a:t>
            </a:r>
          </a:p>
          <a:p>
            <a:pPr>
              <a:lnSpc>
                <a:spcPct val="80000"/>
              </a:lnSpc>
            </a:pPr>
            <a:r>
              <a:rPr lang="fr-FR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Possibilité d’évoquer d’autres thèmes / actions à mener</a:t>
            </a:r>
          </a:p>
          <a:p>
            <a:pPr>
              <a:lnSpc>
                <a:spcPct val="80000"/>
              </a:lnSpc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fr-FR" sz="23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endParaRPr lang="fr-FR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r>
              <a:rPr lang="fr-FR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Se mettre d’accord sur les finalités / objectifs</a:t>
            </a:r>
          </a:p>
          <a:p>
            <a:pPr>
              <a:lnSpc>
                <a:spcPct val="80000"/>
              </a:lnSpc>
            </a:pPr>
            <a:r>
              <a:rPr lang="fr-FR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Elaborer les fiches actions</a:t>
            </a: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7" y="787105"/>
            <a:ext cx="7562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Compte-rendu de la précédente réunion</a:t>
            </a: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428306" y="3513693"/>
            <a:ext cx="7562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Objectifs de cette 2</a:t>
            </a:r>
            <a:r>
              <a:rPr lang="fr-FR" sz="3600" b="1" baseline="30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ème</a:t>
            </a:r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réunion :</a:t>
            </a:r>
          </a:p>
        </p:txBody>
      </p:sp>
    </p:spTree>
    <p:extLst>
      <p:ext uri="{BB962C8B-B14F-4D97-AF65-F5344CB8AC3E}">
        <p14:creationId xmlns:p14="http://schemas.microsoft.com/office/powerpoint/2010/main" val="256058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76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GT3 – filières de valorisation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10820"/>
            <a:ext cx="8532813" cy="4852079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fr-FR" sz="2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Bois d’œuvre</a:t>
            </a:r>
          </a:p>
          <a:p>
            <a:pPr>
              <a:lnSpc>
                <a:spcPct val="80000"/>
              </a:lnSpc>
            </a:pPr>
            <a:r>
              <a:rPr lang="fr-FR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Projet de développement de la mobilisation de la ressource en </a:t>
            </a:r>
            <a:r>
              <a:rPr lang="fr-FR" sz="28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Mahogany</a:t>
            </a:r>
            <a:r>
              <a:rPr lang="fr-FR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et essences diverses – piloté par l’ONF (en cours)</a:t>
            </a:r>
          </a:p>
          <a:p>
            <a:pPr lvl="1">
              <a:lnSpc>
                <a:spcPct val="8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chantier pilote d’exploitation forestière: 500m3 de bois d’œuvre, emploi d’équipements légers</a:t>
            </a:r>
          </a:p>
          <a:p>
            <a:pPr lvl="1">
              <a:lnSpc>
                <a:spcPct val="8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Prospection orientée vers la recherche d’utilisateurs de </a:t>
            </a:r>
            <a:r>
              <a:rPr lang="fr-FR" sz="22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mahogany</a:t>
            </a: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(BM/GB en sciage, PB en biomasse)</a:t>
            </a:r>
          </a:p>
          <a:p>
            <a:pPr lvl="1">
              <a:lnSpc>
                <a:spcPct val="80000"/>
              </a:lnSpc>
            </a:pPr>
            <a:endParaRPr lang="fr-FR" sz="1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r>
              <a:rPr lang="fr-FR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Mise en place d’une filière de mobilisation de la ressource en bois avec prudence et progressivité</a:t>
            </a:r>
          </a:p>
          <a:p>
            <a:pPr>
              <a:lnSpc>
                <a:spcPct val="80000"/>
              </a:lnSpc>
            </a:pPr>
            <a:r>
              <a:rPr lang="fr-FR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Positionnement du bois local sur des marchés de niches « ébénisteries d’art, agencement, tambours,... » : </a:t>
            </a: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nécessité d’accompagner les artisans vers une modernisation des systèmes productifs (méthodes de production, design, outil numérique,...) en vue d’améliorer la compétitivité. </a:t>
            </a:r>
          </a:p>
          <a:p>
            <a:pPr>
              <a:lnSpc>
                <a:spcPct val="80000"/>
              </a:lnSpc>
            </a:pPr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Promouvoir l’utilisation du bois pour la construction</a:t>
            </a:r>
            <a:endParaRPr lang="fr-FR" sz="1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2">
              <a:lnSpc>
                <a:spcPct val="80000"/>
              </a:lnSpc>
            </a:pPr>
            <a:endParaRPr lang="fr-FR" sz="1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endParaRPr lang="fr-FR" sz="2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fr-FR" sz="1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>
              <a:lnSpc>
                <a:spcPct val="80000"/>
              </a:lnSpc>
            </a:pPr>
            <a:endParaRPr lang="fr-FR" sz="23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endParaRPr lang="fr-FR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7" y="787105"/>
            <a:ext cx="7562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Différentes pistes de valorisation</a:t>
            </a:r>
          </a:p>
        </p:txBody>
      </p:sp>
    </p:spTree>
    <p:extLst>
      <p:ext uri="{BB962C8B-B14F-4D97-AF65-F5344CB8AC3E}">
        <p14:creationId xmlns:p14="http://schemas.microsoft.com/office/powerpoint/2010/main" val="51945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GT3 – filières de valorisation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10820"/>
            <a:ext cx="8532813" cy="4852079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fr-FR" sz="2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r>
              <a:rPr lang="fr-FR" sz="2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Bois Energie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r-FR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Les besoins de biomasse pour la production d’énergie sont très importants.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fr-FR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Plusieurs gisements potentiels : </a:t>
            </a:r>
          </a:p>
          <a:p>
            <a:pPr lvl="2">
              <a:lnSpc>
                <a:spcPct val="8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Coupes d’éclaircies en FDD et en forêt privée</a:t>
            </a:r>
          </a:p>
          <a:p>
            <a:pPr lvl="2">
              <a:lnSpc>
                <a:spcPct val="8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Bois provenant des défrichements</a:t>
            </a:r>
          </a:p>
          <a:p>
            <a:pPr lvl="2">
              <a:lnSpc>
                <a:spcPct val="80000"/>
              </a:lnSpc>
            </a:pPr>
            <a:r>
              <a:rPr lang="fr-FR" sz="2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Plantations dédiées au bois énergie (TCR)</a:t>
            </a:r>
          </a:p>
          <a:p>
            <a:pPr marL="0" indent="0">
              <a:lnSpc>
                <a:spcPct val="80000"/>
              </a:lnSpc>
              <a:buNone/>
            </a:pPr>
            <a:endParaRPr lang="fr-FR" sz="2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2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Intervention de Matthieu JEANNESSON</a:t>
            </a:r>
          </a:p>
          <a:p>
            <a:pPr lvl="2">
              <a:lnSpc>
                <a:spcPct val="80000"/>
              </a:lnSpc>
            </a:pPr>
            <a:endParaRPr lang="fr-FR" sz="1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2">
              <a:lnSpc>
                <a:spcPct val="80000"/>
              </a:lnSpc>
            </a:pPr>
            <a:endParaRPr lang="fr-FR" sz="1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>
              <a:lnSpc>
                <a:spcPct val="80000"/>
              </a:lnSpc>
            </a:pPr>
            <a:endParaRPr lang="fr-FR" sz="23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endParaRPr lang="fr-FR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7" y="787105"/>
            <a:ext cx="7562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Différentes pistes de valorisation Forêt-bois</a:t>
            </a:r>
          </a:p>
        </p:txBody>
      </p:sp>
    </p:spTree>
    <p:extLst>
      <p:ext uri="{BB962C8B-B14F-4D97-AF65-F5344CB8AC3E}">
        <p14:creationId xmlns:p14="http://schemas.microsoft.com/office/powerpoint/2010/main" val="254209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GT3 – filières de valorisation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10820"/>
            <a:ext cx="8532813" cy="4852079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fr-FR" sz="2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r>
              <a:rPr lang="fr-FR" sz="2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Chimie du bois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L’extraction de molécules issues du bois (terpènes, tanins, polyphénols, ... ) offrent de réelles opportunités pour le marché de la cosmétique, agro-alimentaire, traitement du bois... , en substitution de certains composés d’origine minérale ou fossile (réglementation REACH).</a:t>
            </a:r>
          </a:p>
          <a:p>
            <a:pPr marL="0" indent="0">
              <a:lnSpc>
                <a:spcPct val="80000"/>
              </a:lnSpc>
              <a:buNone/>
            </a:pPr>
            <a:endParaRPr lang="fr-FR" sz="2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r-FR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La valorisation de ces composants pourrait permettre de valoriser	 des petits volumes de bois (écorces, copeaux, ...), pour la production de produits à forte valeur ajoutée.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r-FR" sz="2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Cette piste de valorisation est en adéquation avec de faibles volumes mobilisables (ex forêt privée). </a:t>
            </a:r>
            <a:endParaRPr lang="fr-FR" sz="2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2">
              <a:lnSpc>
                <a:spcPct val="80000"/>
              </a:lnSpc>
            </a:pPr>
            <a:endParaRPr lang="fr-FR" sz="1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lnSpc>
                <a:spcPct val="80000"/>
              </a:lnSpc>
              <a:buNone/>
            </a:pPr>
            <a:endParaRPr lang="fr-FR" sz="2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2">
              <a:lnSpc>
                <a:spcPct val="80000"/>
              </a:lnSpc>
            </a:pPr>
            <a:endParaRPr lang="fr-FR" sz="1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>
              <a:lnSpc>
                <a:spcPct val="80000"/>
              </a:lnSpc>
            </a:pPr>
            <a:endParaRPr lang="fr-FR" sz="23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>
              <a:lnSpc>
                <a:spcPct val="80000"/>
              </a:lnSpc>
            </a:pPr>
            <a:endParaRPr lang="fr-FR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611187" y="787105"/>
            <a:ext cx="75621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Différentes pistes de valorisation Forêt-bois</a:t>
            </a:r>
          </a:p>
        </p:txBody>
      </p:sp>
    </p:spTree>
    <p:extLst>
      <p:ext uri="{BB962C8B-B14F-4D97-AF65-F5344CB8AC3E}">
        <p14:creationId xmlns:p14="http://schemas.microsoft.com/office/powerpoint/2010/main" val="65705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3000" dirty="0">
                <a:solidFill>
                  <a:schemeClr val="bg1"/>
                </a:solidFill>
              </a:rPr>
              <a:t> GT3 filières de valorisation : travail en sous-groupes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306" y="1442880"/>
            <a:ext cx="8532813" cy="45016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8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Réfléchir par table :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Qui sont les acteurs concernés ? Quels rôles pour chacun (porteur de projet, intervenant</a:t>
            </a:r>
            <a:r>
              <a:rPr lang="fr-FR" sz="2000">
                <a:latin typeface="Browallia New" panose="020B0604020202020204" pitchFamily="34" charset="-34"/>
                <a:cs typeface="Browallia New" panose="020B0604020202020204" pitchFamily="34" charset="-34"/>
              </a:rPr>
              <a:t>, etc.) ?</a:t>
            </a:r>
            <a:endParaRPr lang="fr-FR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Quel est le public visé ? Les bénéficiaires ?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Quels besoins identifiez-vous pour y parvenir ? Quels sont les moyens à mobiliser ?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Quelles actions à mener ?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Quel délai ?</a:t>
            </a:r>
          </a:p>
          <a:p>
            <a:pPr marL="457200" lvl="1" indent="0">
              <a:buNone/>
            </a:pPr>
            <a:endParaRPr lang="fr-FR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fr-FR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fr-FR" sz="24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Règles à respecter :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Droit de changer de groupe si vous êtes plus concerné par une thématique que par une autre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 preneur de notes par table / rapporteur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15 minutes de discussion et d’échanges</a:t>
            </a:r>
          </a:p>
          <a:p>
            <a:pPr lvl="1"/>
            <a:r>
              <a:rPr lang="fr-FR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Restitution, mise en commun et échanges de 15 minutes par groupe</a:t>
            </a: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fr-FR" sz="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/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eaLnBrk="1" hangingPunct="1">
              <a:buNone/>
            </a:pPr>
            <a:endParaRPr lang="fr-FR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0" y="87283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Pour chaque action retenue :</a:t>
            </a:r>
          </a:p>
        </p:txBody>
      </p:sp>
    </p:spTree>
    <p:extLst>
      <p:ext uri="{BB962C8B-B14F-4D97-AF65-F5344CB8AC3E}">
        <p14:creationId xmlns:p14="http://schemas.microsoft.com/office/powerpoint/2010/main" val="423412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884988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fr-FR" sz="3000" dirty="0">
                <a:solidFill>
                  <a:schemeClr val="bg1"/>
                </a:solidFill>
              </a:rPr>
              <a:t>A bientôt</a:t>
            </a:r>
            <a:br>
              <a:rPr lang="fr-FR" sz="3000" dirty="0">
                <a:solidFill>
                  <a:schemeClr val="bg1"/>
                </a:solidFill>
              </a:rPr>
            </a:b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>
                <a:solidFill>
                  <a:schemeClr val="bg1"/>
                </a:solidFill>
              </a:rPr>
              <a:t>Manuel GERARD – </a:t>
            </a:r>
            <a:r>
              <a:rPr lang="fr-FR" sz="3000" dirty="0" err="1">
                <a:solidFill>
                  <a:schemeClr val="bg1"/>
                </a:solidFill>
              </a:rPr>
              <a:t>EcoTip</a:t>
            </a:r>
            <a:r>
              <a:rPr lang="fr-FR" sz="3000" dirty="0">
                <a:solidFill>
                  <a:schemeClr val="bg1"/>
                </a:solidFill>
              </a:rPr>
              <a:t> :</a:t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>
                <a:solidFill>
                  <a:schemeClr val="bg1"/>
                </a:solidFill>
              </a:rPr>
              <a:t>manuelgerard2@gmail.com</a:t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>
                <a:solidFill>
                  <a:schemeClr val="bg1"/>
                </a:solidFill>
              </a:rPr>
              <a:t>0690 34 30 82</a:t>
            </a:r>
            <a:br>
              <a:rPr lang="fr-FR" sz="3000" dirty="0">
                <a:solidFill>
                  <a:schemeClr val="bg1"/>
                </a:solidFill>
              </a:rPr>
            </a:b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>
                <a:solidFill>
                  <a:schemeClr val="bg1"/>
                </a:solidFill>
              </a:rPr>
              <a:t>Xavier VIRGINIE :</a:t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>
                <a:solidFill>
                  <a:schemeClr val="bg1"/>
                </a:solidFill>
              </a:rPr>
              <a:t>xavier.vge@wanadoo.fr</a:t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>
                <a:solidFill>
                  <a:schemeClr val="bg1"/>
                </a:solidFill>
              </a:rPr>
              <a:t>0690 21 43 25</a:t>
            </a:r>
            <a:br>
              <a:rPr lang="fr-FR" sz="3000" dirty="0">
                <a:solidFill>
                  <a:schemeClr val="bg1"/>
                </a:solidFill>
              </a:rPr>
            </a:br>
            <a:endParaRPr lang="fr-FR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1356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9214</TotalTime>
  <Words>488</Words>
  <Application>Microsoft Office PowerPoint</Application>
  <PresentationFormat>Affichage à l'écran (4:3)</PresentationFormat>
  <Paragraphs>94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Browallia New</vt:lpstr>
      <vt:lpstr>Calibri</vt:lpstr>
      <vt:lpstr>Century Gothic</vt:lpstr>
      <vt:lpstr>Corbel</vt:lpstr>
      <vt:lpstr>Thème Office</vt:lpstr>
      <vt:lpstr> Programme régional de la forêt et du bois de la Guadeloupe  (PRFB)  GT3 -  Filière(s) de valorisation  Mercredi 7 février 2018 </vt:lpstr>
      <vt:lpstr>Proposition d’ordre du jour</vt:lpstr>
      <vt:lpstr> Programme Régional de la Forêt et du Bois (PRFB)</vt:lpstr>
      <vt:lpstr> GT3 – filières de valorisation</vt:lpstr>
      <vt:lpstr> GT3 – filières de valorisation</vt:lpstr>
      <vt:lpstr> GT3 – filières de valorisation</vt:lpstr>
      <vt:lpstr> GT3 filières de valorisation : travail en sous-groupes</vt:lpstr>
      <vt:lpstr>A bientôt  Manuel GERARD – EcoTip : manuelgerard2@gmail.com 0690 34 30 82  Xavier VIRGINIE : xavier.vge@wanadoo.fr 0690 21 43 25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 Lévi</dc:creator>
  <cp:lastModifiedBy>xavier virginie</cp:lastModifiedBy>
  <cp:revision>371</cp:revision>
  <dcterms:created xsi:type="dcterms:W3CDTF">2013-02-19T18:53:36Z</dcterms:created>
  <dcterms:modified xsi:type="dcterms:W3CDTF">2018-02-07T13:15:25Z</dcterms:modified>
</cp:coreProperties>
</file>