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93" r:id="rId5"/>
    <p:sldId id="256" r:id="rId6"/>
    <p:sldId id="291" r:id="rId7"/>
    <p:sldId id="276" r:id="rId8"/>
    <p:sldId id="277" r:id="rId9"/>
    <p:sldId id="257" r:id="rId10"/>
    <p:sldId id="259" r:id="rId11"/>
    <p:sldId id="289" r:id="rId12"/>
    <p:sldId id="262" r:id="rId13"/>
    <p:sldId id="284" r:id="rId14"/>
    <p:sldId id="281" r:id="rId15"/>
    <p:sldId id="292" r:id="rId16"/>
    <p:sldId id="282" r:id="rId17"/>
    <p:sldId id="273" r:id="rId18"/>
    <p:sldId id="274" r:id="rId19"/>
    <p:sldId id="275" r:id="rId20"/>
    <p:sldId id="283" r:id="rId21"/>
    <p:sldId id="261" r:id="rId22"/>
    <p:sldId id="260" r:id="rId23"/>
    <p:sldId id="263" r:id="rId24"/>
    <p:sldId id="285" r:id="rId25"/>
    <p:sldId id="264" r:id="rId26"/>
    <p:sldId id="267" r:id="rId27"/>
    <p:sldId id="290" r:id="rId28"/>
    <p:sldId id="269" r:id="rId29"/>
    <p:sldId id="270" r:id="rId30"/>
    <p:sldId id="279" r:id="rId31"/>
    <p:sldId id="266" r:id="rId32"/>
    <p:sldId id="280" r:id="rId33"/>
    <p:sldId id="265" r:id="rId34"/>
    <p:sldId id="272" r:id="rId35"/>
    <p:sldId id="258" r:id="rId36"/>
    <p:sldId id="287" r:id="rId37"/>
    <p:sldId id="286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C0F47-9A8D-45CB-BC4F-3433ADDC396A}" v="5" dt="2023-08-31T12:39:42.292"/>
    <p1510:client id="{91D50AA4-B72E-46C5-A618-F0FF5494D256}" v="5" dt="2023-09-01T03:46:13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67727" autoAdjust="0"/>
  </p:normalViewPr>
  <p:slideViewPr>
    <p:cSldViewPr snapToGrid="0">
      <p:cViewPr varScale="1">
        <p:scale>
          <a:sx n="77" d="100"/>
          <a:sy n="77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 Preschoux" userId="295a4e2e-6aee-40ec-85f8-da692eb02c78" providerId="ADAL" clId="{347C0F47-9A8D-45CB-BC4F-3433ADDC396A}"/>
    <pc:docChg chg="undo modSld">
      <pc:chgData name="Vivien Preschoux" userId="295a4e2e-6aee-40ec-85f8-da692eb02c78" providerId="ADAL" clId="{347C0F47-9A8D-45CB-BC4F-3433ADDC396A}" dt="2023-08-31T12:40:48.077" v="57" actId="1076"/>
      <pc:docMkLst>
        <pc:docMk/>
      </pc:docMkLst>
      <pc:sldChg chg="modSp">
        <pc:chgData name="Vivien Preschoux" userId="295a4e2e-6aee-40ec-85f8-da692eb02c78" providerId="ADAL" clId="{347C0F47-9A8D-45CB-BC4F-3433ADDC396A}" dt="2023-08-31T12:39:54.622" v="38" actId="1076"/>
        <pc:sldMkLst>
          <pc:docMk/>
          <pc:sldMk cId="1898930776" sldId="258"/>
        </pc:sldMkLst>
        <pc:spChg chg="mod">
          <ac:chgData name="Vivien Preschoux" userId="295a4e2e-6aee-40ec-85f8-da692eb02c78" providerId="ADAL" clId="{347C0F47-9A8D-45CB-BC4F-3433ADDC396A}" dt="2023-08-31T12:39:54.622" v="38" actId="1076"/>
          <ac:spMkLst>
            <pc:docMk/>
            <pc:sldMk cId="1898930776" sldId="258"/>
            <ac:spMk id="2" creationId="{B1C5E7D6-40B7-4AE6-DFBD-2744B11056F7}"/>
          </ac:spMkLst>
        </pc:spChg>
        <pc:spChg chg="mod">
          <ac:chgData name="Vivien Preschoux" userId="295a4e2e-6aee-40ec-85f8-da692eb02c78" providerId="ADAL" clId="{347C0F47-9A8D-45CB-BC4F-3433ADDC396A}" dt="2023-08-31T12:39:42.292" v="36" actId="207"/>
          <ac:spMkLst>
            <pc:docMk/>
            <pc:sldMk cId="1898930776" sldId="258"/>
            <ac:spMk id="4" creationId="{BD920CA8-4404-4C61-BAA4-FB29D21D02A2}"/>
          </ac:spMkLst>
        </pc:spChg>
      </pc:sldChg>
      <pc:sldChg chg="modSp">
        <pc:chgData name="Vivien Preschoux" userId="295a4e2e-6aee-40ec-85f8-da692eb02c78" providerId="ADAL" clId="{347C0F47-9A8D-45CB-BC4F-3433ADDC396A}" dt="2023-08-31T12:37:19.199" v="27" actId="20577"/>
        <pc:sldMkLst>
          <pc:docMk/>
          <pc:sldMk cId="523205191" sldId="262"/>
        </pc:sldMkLst>
        <pc:spChg chg="mod">
          <ac:chgData name="Vivien Preschoux" userId="295a4e2e-6aee-40ec-85f8-da692eb02c78" providerId="ADAL" clId="{347C0F47-9A8D-45CB-BC4F-3433ADDC396A}" dt="2023-08-31T12:27:22.978" v="23" actId="1035"/>
          <ac:spMkLst>
            <pc:docMk/>
            <pc:sldMk cId="523205191" sldId="262"/>
            <ac:spMk id="2" creationId="{36ED564C-4A62-4C8F-A336-9525C147737D}"/>
          </ac:spMkLst>
        </pc:spChg>
        <pc:spChg chg="mod">
          <ac:chgData name="Vivien Preschoux" userId="295a4e2e-6aee-40ec-85f8-da692eb02c78" providerId="ADAL" clId="{347C0F47-9A8D-45CB-BC4F-3433ADDC396A}" dt="2023-08-31T12:37:19.199" v="27" actId="20577"/>
          <ac:spMkLst>
            <pc:docMk/>
            <pc:sldMk cId="523205191" sldId="262"/>
            <ac:spMk id="6" creationId="{BD2D3C3F-324E-4A9D-9132-617A6FF30872}"/>
          </ac:spMkLst>
        </pc:spChg>
        <pc:spChg chg="mod">
          <ac:chgData name="Vivien Preschoux" userId="295a4e2e-6aee-40ec-85f8-da692eb02c78" providerId="ADAL" clId="{347C0F47-9A8D-45CB-BC4F-3433ADDC396A}" dt="2023-08-31T12:37:15.988" v="26" actId="20577"/>
          <ac:spMkLst>
            <pc:docMk/>
            <pc:sldMk cId="523205191" sldId="262"/>
            <ac:spMk id="7" creationId="{4FCB050D-5BA9-4549-A3E0-5C6538527840}"/>
          </ac:spMkLst>
        </pc:spChg>
      </pc:sldChg>
      <pc:sldChg chg="modSp">
        <pc:chgData name="Vivien Preschoux" userId="295a4e2e-6aee-40ec-85f8-da692eb02c78" providerId="ADAL" clId="{347C0F47-9A8D-45CB-BC4F-3433ADDC396A}" dt="2023-08-31T12:38:12.500" v="30" actId="6549"/>
        <pc:sldMkLst>
          <pc:docMk/>
          <pc:sldMk cId="4222309020" sldId="263"/>
        </pc:sldMkLst>
        <pc:spChg chg="mod">
          <ac:chgData name="Vivien Preschoux" userId="295a4e2e-6aee-40ec-85f8-da692eb02c78" providerId="ADAL" clId="{347C0F47-9A8D-45CB-BC4F-3433ADDC396A}" dt="2023-08-31T12:38:12.500" v="30" actId="6549"/>
          <ac:spMkLst>
            <pc:docMk/>
            <pc:sldMk cId="4222309020" sldId="263"/>
            <ac:spMk id="4" creationId="{758BF4F7-D102-4941-BDF4-8EEAC2A97120}"/>
          </ac:spMkLst>
        </pc:spChg>
      </pc:sldChg>
      <pc:sldChg chg="modSp">
        <pc:chgData name="Vivien Preschoux" userId="295a4e2e-6aee-40ec-85f8-da692eb02c78" providerId="ADAL" clId="{347C0F47-9A8D-45CB-BC4F-3433ADDC396A}" dt="2023-08-31T12:39:12.939" v="35" actId="1076"/>
        <pc:sldMkLst>
          <pc:docMk/>
          <pc:sldMk cId="1109902937" sldId="269"/>
        </pc:sldMkLst>
        <pc:spChg chg="mod">
          <ac:chgData name="Vivien Preschoux" userId="295a4e2e-6aee-40ec-85f8-da692eb02c78" providerId="ADAL" clId="{347C0F47-9A8D-45CB-BC4F-3433ADDC396A}" dt="2023-08-31T12:39:12.939" v="35" actId="1076"/>
          <ac:spMkLst>
            <pc:docMk/>
            <pc:sldMk cId="1109902937" sldId="269"/>
            <ac:spMk id="5" creationId="{5689F05E-F2EA-4517-BB77-209F00529180}"/>
          </ac:spMkLst>
        </pc:spChg>
      </pc:sldChg>
      <pc:sldChg chg="modSp">
        <pc:chgData name="Vivien Preschoux" userId="295a4e2e-6aee-40ec-85f8-da692eb02c78" providerId="ADAL" clId="{347C0F47-9A8D-45CB-BC4F-3433ADDC396A}" dt="2023-08-31T12:26:52.983" v="12" actId="20577"/>
        <pc:sldMkLst>
          <pc:docMk/>
          <pc:sldMk cId="891119589" sldId="276"/>
        </pc:sldMkLst>
        <pc:spChg chg="mod">
          <ac:chgData name="Vivien Preschoux" userId="295a4e2e-6aee-40ec-85f8-da692eb02c78" providerId="ADAL" clId="{347C0F47-9A8D-45CB-BC4F-3433ADDC396A}" dt="2023-08-31T12:26:52.983" v="12" actId="20577"/>
          <ac:spMkLst>
            <pc:docMk/>
            <pc:sldMk cId="891119589" sldId="276"/>
            <ac:spMk id="4" creationId="{BE6F96ED-BF19-4CF8-A08E-D4DC8CA50DB0}"/>
          </ac:spMkLst>
        </pc:spChg>
      </pc:sldChg>
      <pc:sldChg chg="modSp">
        <pc:chgData name="Vivien Preschoux" userId="295a4e2e-6aee-40ec-85f8-da692eb02c78" providerId="ADAL" clId="{347C0F47-9A8D-45CB-BC4F-3433ADDC396A}" dt="2023-08-31T12:40:39.728" v="56" actId="1036"/>
        <pc:sldMkLst>
          <pc:docMk/>
          <pc:sldMk cId="2433855008" sldId="286"/>
        </pc:sldMkLst>
        <pc:spChg chg="mod">
          <ac:chgData name="Vivien Preschoux" userId="295a4e2e-6aee-40ec-85f8-da692eb02c78" providerId="ADAL" clId="{347C0F47-9A8D-45CB-BC4F-3433ADDC396A}" dt="2023-08-31T12:40:39.728" v="56" actId="1036"/>
          <ac:spMkLst>
            <pc:docMk/>
            <pc:sldMk cId="2433855008" sldId="286"/>
            <ac:spMk id="2" creationId="{B426FA60-96CE-29F0-9880-E948438BA447}"/>
          </ac:spMkLst>
        </pc:spChg>
      </pc:sldChg>
      <pc:sldChg chg="modSp">
        <pc:chgData name="Vivien Preschoux" userId="295a4e2e-6aee-40ec-85f8-da692eb02c78" providerId="ADAL" clId="{347C0F47-9A8D-45CB-BC4F-3433ADDC396A}" dt="2023-08-31T12:40:22.597" v="46" actId="20577"/>
        <pc:sldMkLst>
          <pc:docMk/>
          <pc:sldMk cId="2642416299" sldId="288"/>
        </pc:sldMkLst>
        <pc:spChg chg="mod">
          <ac:chgData name="Vivien Preschoux" userId="295a4e2e-6aee-40ec-85f8-da692eb02c78" providerId="ADAL" clId="{347C0F47-9A8D-45CB-BC4F-3433ADDC396A}" dt="2023-08-31T12:40:22.597" v="46" actId="20577"/>
          <ac:spMkLst>
            <pc:docMk/>
            <pc:sldMk cId="2642416299" sldId="288"/>
            <ac:spMk id="2" creationId="{30C73FE4-0296-4D16-D832-30263C09EEA3}"/>
          </ac:spMkLst>
        </pc:spChg>
        <pc:spChg chg="mod">
          <ac:chgData name="Vivien Preschoux" userId="295a4e2e-6aee-40ec-85f8-da692eb02c78" providerId="ADAL" clId="{347C0F47-9A8D-45CB-BC4F-3433ADDC396A}" dt="2023-08-31T12:40:09.200" v="41" actId="113"/>
          <ac:spMkLst>
            <pc:docMk/>
            <pc:sldMk cId="2642416299" sldId="288"/>
            <ac:spMk id="3" creationId="{4E479086-B6C3-A234-0921-D7180508AFC0}"/>
          </ac:spMkLst>
        </pc:spChg>
      </pc:sldChg>
      <pc:sldChg chg="modSp">
        <pc:chgData name="Vivien Preschoux" userId="295a4e2e-6aee-40ec-85f8-da692eb02c78" providerId="ADAL" clId="{347C0F47-9A8D-45CB-BC4F-3433ADDC396A}" dt="2023-08-31T12:40:48.077" v="57" actId="1076"/>
        <pc:sldMkLst>
          <pc:docMk/>
          <pc:sldMk cId="1378170056" sldId="293"/>
        </pc:sldMkLst>
        <pc:spChg chg="mod">
          <ac:chgData name="Vivien Preschoux" userId="295a4e2e-6aee-40ec-85f8-da692eb02c78" providerId="ADAL" clId="{347C0F47-9A8D-45CB-BC4F-3433ADDC396A}" dt="2023-08-31T12:40:48.077" v="57" actId="1076"/>
          <ac:spMkLst>
            <pc:docMk/>
            <pc:sldMk cId="1378170056" sldId="293"/>
            <ac:spMk id="2" creationId="{553FC7C1-AC4B-46D1-8A1B-F2DBF7E8ADC1}"/>
          </ac:spMkLst>
        </pc:spChg>
      </pc:sldChg>
    </pc:docChg>
  </pc:docChgLst>
  <pc:docChgLst>
    <pc:chgData name="Alize Mansuy" userId="dbe63a3c-3892-42b1-bed1-4f78c4e5ae3f" providerId="ADAL" clId="{91D50AA4-B72E-46C5-A618-F0FF5494D256}"/>
    <pc:docChg chg="custSel modSld">
      <pc:chgData name="Alize Mansuy" userId="dbe63a3c-3892-42b1-bed1-4f78c4e5ae3f" providerId="ADAL" clId="{91D50AA4-B72E-46C5-A618-F0FF5494D256}" dt="2023-09-01T03:55:52.195" v="517" actId="20577"/>
      <pc:docMkLst>
        <pc:docMk/>
      </pc:docMkLst>
      <pc:sldChg chg="modSp mod">
        <pc:chgData name="Alize Mansuy" userId="dbe63a3c-3892-42b1-bed1-4f78c4e5ae3f" providerId="ADAL" clId="{91D50AA4-B72E-46C5-A618-F0FF5494D256}" dt="2023-09-01T03:54:03.431" v="514" actId="20577"/>
        <pc:sldMkLst>
          <pc:docMk/>
          <pc:sldMk cId="4222309020" sldId="263"/>
        </pc:sldMkLst>
        <pc:spChg chg="mod">
          <ac:chgData name="Alize Mansuy" userId="dbe63a3c-3892-42b1-bed1-4f78c4e5ae3f" providerId="ADAL" clId="{91D50AA4-B72E-46C5-A618-F0FF5494D256}" dt="2023-09-01T03:53:39.876" v="506" actId="20577"/>
          <ac:spMkLst>
            <pc:docMk/>
            <pc:sldMk cId="4222309020" sldId="263"/>
            <ac:spMk id="2" creationId="{EA5E985E-E1EA-4238-9024-DC719FE88ED3}"/>
          </ac:spMkLst>
        </pc:spChg>
        <pc:spChg chg="mod">
          <ac:chgData name="Alize Mansuy" userId="dbe63a3c-3892-42b1-bed1-4f78c4e5ae3f" providerId="ADAL" clId="{91D50AA4-B72E-46C5-A618-F0FF5494D256}" dt="2023-09-01T03:54:03.431" v="514" actId="20577"/>
          <ac:spMkLst>
            <pc:docMk/>
            <pc:sldMk cId="4222309020" sldId="263"/>
            <ac:spMk id="4" creationId="{758BF4F7-D102-4941-BDF4-8EEAC2A97120}"/>
          </ac:spMkLst>
        </pc:spChg>
      </pc:sldChg>
      <pc:sldChg chg="modSp mod">
        <pc:chgData name="Alize Mansuy" userId="dbe63a3c-3892-42b1-bed1-4f78c4e5ae3f" providerId="ADAL" clId="{91D50AA4-B72E-46C5-A618-F0FF5494D256}" dt="2023-09-01T03:55:14.059" v="516" actId="20577"/>
        <pc:sldMkLst>
          <pc:docMk/>
          <pc:sldMk cId="3460314830" sldId="272"/>
        </pc:sldMkLst>
        <pc:spChg chg="mod">
          <ac:chgData name="Alize Mansuy" userId="dbe63a3c-3892-42b1-bed1-4f78c4e5ae3f" providerId="ADAL" clId="{91D50AA4-B72E-46C5-A618-F0FF5494D256}" dt="2023-09-01T03:55:14.059" v="516" actId="20577"/>
          <ac:spMkLst>
            <pc:docMk/>
            <pc:sldMk cId="3460314830" sldId="272"/>
            <ac:spMk id="3" creationId="{5347244B-1DD7-4F59-87AC-16040002255C}"/>
          </ac:spMkLst>
        </pc:spChg>
      </pc:sldChg>
      <pc:sldChg chg="addSp delSp modSp mod">
        <pc:chgData name="Alize Mansuy" userId="dbe63a3c-3892-42b1-bed1-4f78c4e5ae3f" providerId="ADAL" clId="{91D50AA4-B72E-46C5-A618-F0FF5494D256}" dt="2023-09-01T03:52:54.563" v="503" actId="20577"/>
        <pc:sldMkLst>
          <pc:docMk/>
          <pc:sldMk cId="891119589" sldId="276"/>
        </pc:sldMkLst>
        <pc:spChg chg="add mod">
          <ac:chgData name="Alize Mansuy" userId="dbe63a3c-3892-42b1-bed1-4f78c4e5ae3f" providerId="ADAL" clId="{91D50AA4-B72E-46C5-A618-F0FF5494D256}" dt="2023-09-01T03:39:15.065" v="39" actId="122"/>
          <ac:spMkLst>
            <pc:docMk/>
            <pc:sldMk cId="891119589" sldId="276"/>
            <ac:spMk id="3" creationId="{9BB7DCAD-DFB3-081F-9C8B-3B4E73C4F0D0}"/>
          </ac:spMkLst>
        </pc:spChg>
        <pc:spChg chg="mod">
          <ac:chgData name="Alize Mansuy" userId="dbe63a3c-3892-42b1-bed1-4f78c4e5ae3f" providerId="ADAL" clId="{91D50AA4-B72E-46C5-A618-F0FF5494D256}" dt="2023-09-01T03:42:18.242" v="173" actId="113"/>
          <ac:spMkLst>
            <pc:docMk/>
            <pc:sldMk cId="891119589" sldId="276"/>
            <ac:spMk id="4" creationId="{BE6F96ED-BF19-4CF8-A08E-D4DC8CA50DB0}"/>
          </ac:spMkLst>
        </pc:spChg>
        <pc:spChg chg="mod">
          <ac:chgData name="Alize Mansuy" userId="dbe63a3c-3892-42b1-bed1-4f78c4e5ae3f" providerId="ADAL" clId="{91D50AA4-B72E-46C5-A618-F0FF5494D256}" dt="2023-09-01T03:37:12.073" v="35" actId="20577"/>
          <ac:spMkLst>
            <pc:docMk/>
            <pc:sldMk cId="891119589" sldId="276"/>
            <ac:spMk id="6" creationId="{21910E09-834A-484B-8F7A-0CED53AB12F1}"/>
          </ac:spMkLst>
        </pc:spChg>
        <pc:spChg chg="add mod">
          <ac:chgData name="Alize Mansuy" userId="dbe63a3c-3892-42b1-bed1-4f78c4e5ae3f" providerId="ADAL" clId="{91D50AA4-B72E-46C5-A618-F0FF5494D256}" dt="2023-09-01T03:52:54.563" v="503" actId="20577"/>
          <ac:spMkLst>
            <pc:docMk/>
            <pc:sldMk cId="891119589" sldId="276"/>
            <ac:spMk id="8" creationId="{556B0994-07B9-AAEF-1933-0952E7EA6AB1}"/>
          </ac:spMkLst>
        </pc:spChg>
        <pc:spChg chg="add mod">
          <ac:chgData name="Alize Mansuy" userId="dbe63a3c-3892-42b1-bed1-4f78c4e5ae3f" providerId="ADAL" clId="{91D50AA4-B72E-46C5-A618-F0FF5494D256}" dt="2023-09-01T03:41:22.478" v="155" actId="1076"/>
          <ac:spMkLst>
            <pc:docMk/>
            <pc:sldMk cId="891119589" sldId="276"/>
            <ac:spMk id="9" creationId="{19975B74-FBDE-89B3-DC49-250765CBCB19}"/>
          </ac:spMkLst>
        </pc:spChg>
        <pc:picChg chg="del">
          <ac:chgData name="Alize Mansuy" userId="dbe63a3c-3892-42b1-bed1-4f78c4e5ae3f" providerId="ADAL" clId="{91D50AA4-B72E-46C5-A618-F0FF5494D256}" dt="2023-09-01T03:40:46.995" v="123" actId="478"/>
          <ac:picMkLst>
            <pc:docMk/>
            <pc:sldMk cId="891119589" sldId="276"/>
            <ac:picMk id="5" creationId="{C3A54D54-1A32-4B6D-B919-D4BE2E919943}"/>
          </ac:picMkLst>
        </pc:picChg>
        <pc:picChg chg="add mod">
          <ac:chgData name="Alize Mansuy" userId="dbe63a3c-3892-42b1-bed1-4f78c4e5ae3f" providerId="ADAL" clId="{91D50AA4-B72E-46C5-A618-F0FF5494D256}" dt="2023-09-01T03:40:54.538" v="129" actId="1076"/>
          <ac:picMkLst>
            <pc:docMk/>
            <pc:sldMk cId="891119589" sldId="276"/>
            <ac:picMk id="7" creationId="{7E57A16C-C94F-D07F-1D9F-84E598BF20C4}"/>
          </ac:picMkLst>
        </pc:picChg>
      </pc:sldChg>
      <pc:sldChg chg="addSp modSp mod">
        <pc:chgData name="Alize Mansuy" userId="dbe63a3c-3892-42b1-bed1-4f78c4e5ae3f" providerId="ADAL" clId="{91D50AA4-B72E-46C5-A618-F0FF5494D256}" dt="2023-09-01T03:48:17.689" v="482" actId="115"/>
        <pc:sldMkLst>
          <pc:docMk/>
          <pc:sldMk cId="2358865943" sldId="277"/>
        </pc:sldMkLst>
        <pc:spChg chg="mod">
          <ac:chgData name="Alize Mansuy" userId="dbe63a3c-3892-42b1-bed1-4f78c4e5ae3f" providerId="ADAL" clId="{91D50AA4-B72E-46C5-A618-F0FF5494D256}" dt="2023-09-01T03:48:17.689" v="482" actId="115"/>
          <ac:spMkLst>
            <pc:docMk/>
            <pc:sldMk cId="2358865943" sldId="277"/>
            <ac:spMk id="3" creationId="{1747E673-AEF8-484D-957A-279C869410D9}"/>
          </ac:spMkLst>
        </pc:spChg>
        <pc:cxnChg chg="add mod">
          <ac:chgData name="Alize Mansuy" userId="dbe63a3c-3892-42b1-bed1-4f78c4e5ae3f" providerId="ADAL" clId="{91D50AA4-B72E-46C5-A618-F0FF5494D256}" dt="2023-09-01T03:47:28.306" v="422" actId="1076"/>
          <ac:cxnSpMkLst>
            <pc:docMk/>
            <pc:sldMk cId="2358865943" sldId="277"/>
            <ac:cxnSpMk id="4" creationId="{C0D31770-C44F-00A8-58D1-DD2CC51BB9F2}"/>
          </ac:cxnSpMkLst>
        </pc:cxnChg>
        <pc:cxnChg chg="add mod">
          <ac:chgData name="Alize Mansuy" userId="dbe63a3c-3892-42b1-bed1-4f78c4e5ae3f" providerId="ADAL" clId="{91D50AA4-B72E-46C5-A618-F0FF5494D256}" dt="2023-09-01T03:48:03.056" v="462" actId="1076"/>
          <ac:cxnSpMkLst>
            <pc:docMk/>
            <pc:sldMk cId="2358865943" sldId="277"/>
            <ac:cxnSpMk id="5" creationId="{9AA04DDC-E207-93C9-1C73-062F45E97E0D}"/>
          </ac:cxnSpMkLst>
        </pc:cxnChg>
      </pc:sldChg>
      <pc:sldChg chg="modSp mod">
        <pc:chgData name="Alize Mansuy" userId="dbe63a3c-3892-42b1-bed1-4f78c4e5ae3f" providerId="ADAL" clId="{91D50AA4-B72E-46C5-A618-F0FF5494D256}" dt="2023-09-01T03:55:52.195" v="517" actId="20577"/>
        <pc:sldMkLst>
          <pc:docMk/>
          <pc:sldMk cId="2642416299" sldId="288"/>
        </pc:sldMkLst>
        <pc:spChg chg="mod">
          <ac:chgData name="Alize Mansuy" userId="dbe63a3c-3892-42b1-bed1-4f78c4e5ae3f" providerId="ADAL" clId="{91D50AA4-B72E-46C5-A618-F0FF5494D256}" dt="2023-09-01T03:55:52.195" v="517" actId="20577"/>
          <ac:spMkLst>
            <pc:docMk/>
            <pc:sldMk cId="2642416299" sldId="288"/>
            <ac:spMk id="3" creationId="{4E479086-B6C3-A234-0921-D7180508AFC0}"/>
          </ac:spMkLst>
        </pc:spChg>
      </pc:sldChg>
      <pc:sldChg chg="modSp mod">
        <pc:chgData name="Alize Mansuy" userId="dbe63a3c-3892-42b1-bed1-4f78c4e5ae3f" providerId="ADAL" clId="{91D50AA4-B72E-46C5-A618-F0FF5494D256}" dt="2023-09-01T03:37:01.442" v="25" actId="27636"/>
        <pc:sldMkLst>
          <pc:docMk/>
          <pc:sldMk cId="4291718868" sldId="291"/>
        </pc:sldMkLst>
        <pc:spChg chg="mod">
          <ac:chgData name="Alize Mansuy" userId="dbe63a3c-3892-42b1-bed1-4f78c4e5ae3f" providerId="ADAL" clId="{91D50AA4-B72E-46C5-A618-F0FF5494D256}" dt="2023-09-01T03:37:01.442" v="25" actId="27636"/>
          <ac:spMkLst>
            <pc:docMk/>
            <pc:sldMk cId="4291718868" sldId="291"/>
            <ac:spMk id="3" creationId="{89AFDC25-A994-36D8-D274-91ADA1F972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Vladimir.eRcane\Materiel\Pulv&#233;risation\D&#233;bits%20buses%20miroir%20Bu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Banc de répartition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144694533762054E-2"/>
          <c:y val="0.16345543651461059"/>
          <c:w val="0.7583737831391838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Feuil1!$B$40:$C$40</c:f>
              <c:strCache>
                <c:ptCount val="2"/>
                <c:pt idx="1">
                  <c:v>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Feuil1!$D$39:$AJ$39</c:f>
              <c:numCache>
                <c:formatCode>General</c:formatCode>
                <c:ptCount val="33"/>
                <c:pt idx="0">
                  <c:v>-80</c:v>
                </c:pt>
                <c:pt idx="1">
                  <c:v>-75</c:v>
                </c:pt>
                <c:pt idx="2">
                  <c:v>-70</c:v>
                </c:pt>
                <c:pt idx="3">
                  <c:v>-65</c:v>
                </c:pt>
                <c:pt idx="4">
                  <c:v>-60</c:v>
                </c:pt>
                <c:pt idx="5">
                  <c:v>-55</c:v>
                </c:pt>
                <c:pt idx="6">
                  <c:v>-50</c:v>
                </c:pt>
                <c:pt idx="7">
                  <c:v>-45</c:v>
                </c:pt>
                <c:pt idx="8">
                  <c:v>-40</c:v>
                </c:pt>
                <c:pt idx="9">
                  <c:v>-35</c:v>
                </c:pt>
                <c:pt idx="10">
                  <c:v>-30</c:v>
                </c:pt>
                <c:pt idx="11">
                  <c:v>-25</c:v>
                </c:pt>
                <c:pt idx="12">
                  <c:v>-20</c:v>
                </c:pt>
                <c:pt idx="13">
                  <c:v>-15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  <c:pt idx="17">
                  <c:v>5</c:v>
                </c:pt>
                <c:pt idx="18">
                  <c:v>10</c:v>
                </c:pt>
                <c:pt idx="19">
                  <c:v>15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  <c:pt idx="25">
                  <c:v>45</c:v>
                </c:pt>
                <c:pt idx="26">
                  <c:v>50</c:v>
                </c:pt>
                <c:pt idx="27">
                  <c:v>55</c:v>
                </c:pt>
                <c:pt idx="28">
                  <c:v>60</c:v>
                </c:pt>
                <c:pt idx="29">
                  <c:v>65</c:v>
                </c:pt>
                <c:pt idx="30">
                  <c:v>70</c:v>
                </c:pt>
                <c:pt idx="31">
                  <c:v>75</c:v>
                </c:pt>
                <c:pt idx="32">
                  <c:v>80</c:v>
                </c:pt>
              </c:numCache>
            </c:numRef>
          </c:cat>
          <c:val>
            <c:numRef>
              <c:f>Feuil1!$D$40:$AJ$40</c:f>
            </c:numRef>
          </c:val>
          <c:smooth val="0"/>
          <c:extLst>
            <c:ext xmlns:c16="http://schemas.microsoft.com/office/drawing/2014/chart" uri="{C3380CC4-5D6E-409C-BE32-E72D297353CC}">
              <c16:uniqueId val="{00000000-9D12-4585-98AB-627BAE05874B}"/>
            </c:ext>
          </c:extLst>
        </c:ser>
        <c:ser>
          <c:idx val="1"/>
          <c:order val="1"/>
          <c:tx>
            <c:strRef>
              <c:f>Feuil1!$B$41:$C$41</c:f>
              <c:strCache>
                <c:ptCount val="2"/>
                <c:pt idx="0">
                  <c:v>Violette injection air</c:v>
                </c:pt>
                <c:pt idx="1">
                  <c:v>Plat</c:v>
                </c:pt>
              </c:strCache>
            </c:strRef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Feuil1!$D$39:$AJ$39</c:f>
              <c:numCache>
                <c:formatCode>General</c:formatCode>
                <c:ptCount val="33"/>
                <c:pt idx="0">
                  <c:v>-80</c:v>
                </c:pt>
                <c:pt idx="1">
                  <c:v>-75</c:v>
                </c:pt>
                <c:pt idx="2">
                  <c:v>-70</c:v>
                </c:pt>
                <c:pt idx="3">
                  <c:v>-65</c:v>
                </c:pt>
                <c:pt idx="4">
                  <c:v>-60</c:v>
                </c:pt>
                <c:pt idx="5">
                  <c:v>-55</c:v>
                </c:pt>
                <c:pt idx="6">
                  <c:v>-50</c:v>
                </c:pt>
                <c:pt idx="7">
                  <c:v>-45</c:v>
                </c:pt>
                <c:pt idx="8">
                  <c:v>-40</c:v>
                </c:pt>
                <c:pt idx="9">
                  <c:v>-35</c:v>
                </c:pt>
                <c:pt idx="10">
                  <c:v>-30</c:v>
                </c:pt>
                <c:pt idx="11">
                  <c:v>-25</c:v>
                </c:pt>
                <c:pt idx="12">
                  <c:v>-20</c:v>
                </c:pt>
                <c:pt idx="13">
                  <c:v>-15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  <c:pt idx="17">
                  <c:v>5</c:v>
                </c:pt>
                <c:pt idx="18">
                  <c:v>10</c:v>
                </c:pt>
                <c:pt idx="19">
                  <c:v>15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  <c:pt idx="25">
                  <c:v>45</c:v>
                </c:pt>
                <c:pt idx="26">
                  <c:v>50</c:v>
                </c:pt>
                <c:pt idx="27">
                  <c:v>55</c:v>
                </c:pt>
                <c:pt idx="28">
                  <c:v>60</c:v>
                </c:pt>
                <c:pt idx="29">
                  <c:v>65</c:v>
                </c:pt>
                <c:pt idx="30">
                  <c:v>70</c:v>
                </c:pt>
                <c:pt idx="31">
                  <c:v>75</c:v>
                </c:pt>
                <c:pt idx="32">
                  <c:v>80</c:v>
                </c:pt>
              </c:numCache>
            </c:numRef>
          </c:cat>
          <c:val>
            <c:numRef>
              <c:f>Feuil1!$D$41:$AJ$41</c:f>
              <c:numCache>
                <c:formatCode>General</c:formatCode>
                <c:ptCount val="33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16</c:v>
                </c:pt>
                <c:pt idx="8">
                  <c:v>19</c:v>
                </c:pt>
                <c:pt idx="9">
                  <c:v>20</c:v>
                </c:pt>
                <c:pt idx="10">
                  <c:v>19</c:v>
                </c:pt>
                <c:pt idx="11">
                  <c:v>24</c:v>
                </c:pt>
                <c:pt idx="12">
                  <c:v>24</c:v>
                </c:pt>
                <c:pt idx="13">
                  <c:v>27</c:v>
                </c:pt>
                <c:pt idx="14">
                  <c:v>27</c:v>
                </c:pt>
                <c:pt idx="15">
                  <c:v>30</c:v>
                </c:pt>
                <c:pt idx="16">
                  <c:v>30</c:v>
                </c:pt>
                <c:pt idx="17">
                  <c:v>29</c:v>
                </c:pt>
                <c:pt idx="18">
                  <c:v>28</c:v>
                </c:pt>
                <c:pt idx="19">
                  <c:v>25</c:v>
                </c:pt>
                <c:pt idx="20">
                  <c:v>24</c:v>
                </c:pt>
                <c:pt idx="21">
                  <c:v>22</c:v>
                </c:pt>
                <c:pt idx="22">
                  <c:v>21</c:v>
                </c:pt>
                <c:pt idx="23">
                  <c:v>19</c:v>
                </c:pt>
                <c:pt idx="24">
                  <c:v>15</c:v>
                </c:pt>
                <c:pt idx="25">
                  <c:v>15</c:v>
                </c:pt>
                <c:pt idx="26">
                  <c:v>14</c:v>
                </c:pt>
                <c:pt idx="27">
                  <c:v>12</c:v>
                </c:pt>
                <c:pt idx="28">
                  <c:v>10</c:v>
                </c:pt>
                <c:pt idx="29">
                  <c:v>8</c:v>
                </c:pt>
                <c:pt idx="30">
                  <c:v>7</c:v>
                </c:pt>
                <c:pt idx="31">
                  <c:v>5</c:v>
                </c:pt>
                <c:pt idx="3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2-4585-98AB-627BAE05874B}"/>
            </c:ext>
          </c:extLst>
        </c:ser>
        <c:ser>
          <c:idx val="2"/>
          <c:order val="2"/>
          <c:tx>
            <c:strRef>
              <c:f>Feuil1!$B$42:$C$42</c:f>
              <c:strCache>
                <c:ptCount val="2"/>
                <c:pt idx="0">
                  <c:v>Marron</c:v>
                </c:pt>
                <c:pt idx="1">
                  <c:v>Miroir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Feuil1!$D$39:$AJ$39</c:f>
              <c:numCache>
                <c:formatCode>General</c:formatCode>
                <c:ptCount val="33"/>
                <c:pt idx="0">
                  <c:v>-80</c:v>
                </c:pt>
                <c:pt idx="1">
                  <c:v>-75</c:v>
                </c:pt>
                <c:pt idx="2">
                  <c:v>-70</c:v>
                </c:pt>
                <c:pt idx="3">
                  <c:v>-65</c:v>
                </c:pt>
                <c:pt idx="4">
                  <c:v>-60</c:v>
                </c:pt>
                <c:pt idx="5">
                  <c:v>-55</c:v>
                </c:pt>
                <c:pt idx="6">
                  <c:v>-50</c:v>
                </c:pt>
                <c:pt idx="7">
                  <c:v>-45</c:v>
                </c:pt>
                <c:pt idx="8">
                  <c:v>-40</c:v>
                </c:pt>
                <c:pt idx="9">
                  <c:v>-35</c:v>
                </c:pt>
                <c:pt idx="10">
                  <c:v>-30</c:v>
                </c:pt>
                <c:pt idx="11">
                  <c:v>-25</c:v>
                </c:pt>
                <c:pt idx="12">
                  <c:v>-20</c:v>
                </c:pt>
                <c:pt idx="13">
                  <c:v>-15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  <c:pt idx="17">
                  <c:v>5</c:v>
                </c:pt>
                <c:pt idx="18">
                  <c:v>10</c:v>
                </c:pt>
                <c:pt idx="19">
                  <c:v>15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  <c:pt idx="25">
                  <c:v>45</c:v>
                </c:pt>
                <c:pt idx="26">
                  <c:v>50</c:v>
                </c:pt>
                <c:pt idx="27">
                  <c:v>55</c:v>
                </c:pt>
                <c:pt idx="28">
                  <c:v>60</c:v>
                </c:pt>
                <c:pt idx="29">
                  <c:v>65</c:v>
                </c:pt>
                <c:pt idx="30">
                  <c:v>70</c:v>
                </c:pt>
                <c:pt idx="31">
                  <c:v>75</c:v>
                </c:pt>
                <c:pt idx="32">
                  <c:v>80</c:v>
                </c:pt>
              </c:numCache>
            </c:numRef>
          </c:cat>
          <c:val>
            <c:numRef>
              <c:f>Feuil1!$D$42:$AJ$42</c:f>
              <c:numCache>
                <c:formatCode>General</c:formatCode>
                <c:ptCount val="33"/>
                <c:pt idx="0">
                  <c:v>18</c:v>
                </c:pt>
                <c:pt idx="1">
                  <c:v>32</c:v>
                </c:pt>
                <c:pt idx="2">
                  <c:v>46</c:v>
                </c:pt>
                <c:pt idx="3">
                  <c:v>49</c:v>
                </c:pt>
                <c:pt idx="4">
                  <c:v>53</c:v>
                </c:pt>
                <c:pt idx="5">
                  <c:v>49</c:v>
                </c:pt>
                <c:pt idx="6">
                  <c:v>48</c:v>
                </c:pt>
                <c:pt idx="7">
                  <c:v>42</c:v>
                </c:pt>
                <c:pt idx="8">
                  <c:v>40</c:v>
                </c:pt>
                <c:pt idx="9">
                  <c:v>41</c:v>
                </c:pt>
                <c:pt idx="10">
                  <c:v>44</c:v>
                </c:pt>
                <c:pt idx="11">
                  <c:v>47</c:v>
                </c:pt>
                <c:pt idx="12">
                  <c:v>51</c:v>
                </c:pt>
                <c:pt idx="13">
                  <c:v>55</c:v>
                </c:pt>
                <c:pt idx="14">
                  <c:v>58</c:v>
                </c:pt>
                <c:pt idx="15">
                  <c:v>60</c:v>
                </c:pt>
                <c:pt idx="16">
                  <c:v>58</c:v>
                </c:pt>
                <c:pt idx="17">
                  <c:v>58</c:v>
                </c:pt>
                <c:pt idx="18">
                  <c:v>53</c:v>
                </c:pt>
                <c:pt idx="19">
                  <c:v>48</c:v>
                </c:pt>
                <c:pt idx="20">
                  <c:v>49</c:v>
                </c:pt>
                <c:pt idx="21">
                  <c:v>44</c:v>
                </c:pt>
                <c:pt idx="22">
                  <c:v>46</c:v>
                </c:pt>
                <c:pt idx="23">
                  <c:v>43</c:v>
                </c:pt>
                <c:pt idx="24">
                  <c:v>40</c:v>
                </c:pt>
                <c:pt idx="25">
                  <c:v>43</c:v>
                </c:pt>
                <c:pt idx="26">
                  <c:v>45</c:v>
                </c:pt>
                <c:pt idx="27">
                  <c:v>48</c:v>
                </c:pt>
                <c:pt idx="28">
                  <c:v>53</c:v>
                </c:pt>
                <c:pt idx="29">
                  <c:v>63</c:v>
                </c:pt>
                <c:pt idx="30">
                  <c:v>42</c:v>
                </c:pt>
                <c:pt idx="31">
                  <c:v>28</c:v>
                </c:pt>
                <c:pt idx="3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12-4585-98AB-627BAE05874B}"/>
            </c:ext>
          </c:extLst>
        </c:ser>
        <c:ser>
          <c:idx val="3"/>
          <c:order val="3"/>
          <c:tx>
            <c:strRef>
              <c:f>Feuil1!$B$43:$C$43</c:f>
              <c:strCache>
                <c:ptCount val="2"/>
                <c:pt idx="0">
                  <c:v>Bleu</c:v>
                </c:pt>
                <c:pt idx="1">
                  <c:v>Miroir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Feuil1!$D$39:$AJ$39</c:f>
              <c:numCache>
                <c:formatCode>General</c:formatCode>
                <c:ptCount val="33"/>
                <c:pt idx="0">
                  <c:v>-80</c:v>
                </c:pt>
                <c:pt idx="1">
                  <c:v>-75</c:v>
                </c:pt>
                <c:pt idx="2">
                  <c:v>-70</c:v>
                </c:pt>
                <c:pt idx="3">
                  <c:v>-65</c:v>
                </c:pt>
                <c:pt idx="4">
                  <c:v>-60</c:v>
                </c:pt>
                <c:pt idx="5">
                  <c:v>-55</c:v>
                </c:pt>
                <c:pt idx="6">
                  <c:v>-50</c:v>
                </c:pt>
                <c:pt idx="7">
                  <c:v>-45</c:v>
                </c:pt>
                <c:pt idx="8">
                  <c:v>-40</c:v>
                </c:pt>
                <c:pt idx="9">
                  <c:v>-35</c:v>
                </c:pt>
                <c:pt idx="10">
                  <c:v>-30</c:v>
                </c:pt>
                <c:pt idx="11">
                  <c:v>-25</c:v>
                </c:pt>
                <c:pt idx="12">
                  <c:v>-20</c:v>
                </c:pt>
                <c:pt idx="13">
                  <c:v>-15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  <c:pt idx="17">
                  <c:v>5</c:v>
                </c:pt>
                <c:pt idx="18">
                  <c:v>10</c:v>
                </c:pt>
                <c:pt idx="19">
                  <c:v>15</c:v>
                </c:pt>
                <c:pt idx="20">
                  <c:v>20</c:v>
                </c:pt>
                <c:pt idx="21">
                  <c:v>25</c:v>
                </c:pt>
                <c:pt idx="22">
                  <c:v>30</c:v>
                </c:pt>
                <c:pt idx="23">
                  <c:v>35</c:v>
                </c:pt>
                <c:pt idx="24">
                  <c:v>40</c:v>
                </c:pt>
                <c:pt idx="25">
                  <c:v>45</c:v>
                </c:pt>
                <c:pt idx="26">
                  <c:v>50</c:v>
                </c:pt>
                <c:pt idx="27">
                  <c:v>55</c:v>
                </c:pt>
                <c:pt idx="28">
                  <c:v>60</c:v>
                </c:pt>
                <c:pt idx="29">
                  <c:v>65</c:v>
                </c:pt>
                <c:pt idx="30">
                  <c:v>70</c:v>
                </c:pt>
                <c:pt idx="31">
                  <c:v>75</c:v>
                </c:pt>
                <c:pt idx="32">
                  <c:v>80</c:v>
                </c:pt>
              </c:numCache>
            </c:numRef>
          </c:cat>
          <c:val>
            <c:numRef>
              <c:f>Feuil1!$D$43:$AJ$43</c:f>
              <c:numCache>
                <c:formatCode>General</c:formatCode>
                <c:ptCount val="33"/>
                <c:pt idx="0">
                  <c:v>3</c:v>
                </c:pt>
                <c:pt idx="1">
                  <c:v>15</c:v>
                </c:pt>
                <c:pt idx="2">
                  <c:v>38</c:v>
                </c:pt>
                <c:pt idx="3">
                  <c:v>34</c:v>
                </c:pt>
                <c:pt idx="4">
                  <c:v>25</c:v>
                </c:pt>
                <c:pt idx="5">
                  <c:v>21</c:v>
                </c:pt>
                <c:pt idx="6">
                  <c:v>24</c:v>
                </c:pt>
                <c:pt idx="7">
                  <c:v>30</c:v>
                </c:pt>
                <c:pt idx="8">
                  <c:v>35</c:v>
                </c:pt>
                <c:pt idx="9">
                  <c:v>39</c:v>
                </c:pt>
                <c:pt idx="10">
                  <c:v>41</c:v>
                </c:pt>
                <c:pt idx="11">
                  <c:v>43</c:v>
                </c:pt>
                <c:pt idx="12">
                  <c:v>40</c:v>
                </c:pt>
                <c:pt idx="13">
                  <c:v>46</c:v>
                </c:pt>
                <c:pt idx="14">
                  <c:v>48</c:v>
                </c:pt>
                <c:pt idx="15">
                  <c:v>46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36</c:v>
                </c:pt>
                <c:pt idx="20">
                  <c:v>47</c:v>
                </c:pt>
                <c:pt idx="21">
                  <c:v>44</c:v>
                </c:pt>
                <c:pt idx="22">
                  <c:v>38</c:v>
                </c:pt>
                <c:pt idx="23">
                  <c:v>32</c:v>
                </c:pt>
                <c:pt idx="24">
                  <c:v>34</c:v>
                </c:pt>
                <c:pt idx="25">
                  <c:v>35</c:v>
                </c:pt>
                <c:pt idx="26">
                  <c:v>29</c:v>
                </c:pt>
                <c:pt idx="27">
                  <c:v>27</c:v>
                </c:pt>
                <c:pt idx="28">
                  <c:v>35</c:v>
                </c:pt>
                <c:pt idx="29">
                  <c:v>47</c:v>
                </c:pt>
                <c:pt idx="30">
                  <c:v>21</c:v>
                </c:pt>
                <c:pt idx="31">
                  <c:v>5</c:v>
                </c:pt>
                <c:pt idx="3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12-4585-98AB-627BAE058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189728"/>
        <c:axId val="342190056"/>
      </c:lineChart>
      <c:catAx>
        <c:axId val="3421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2190056"/>
        <c:crosses val="autoZero"/>
        <c:auto val="1"/>
        <c:lblAlgn val="ctr"/>
        <c:lblOffset val="100"/>
        <c:noMultiLvlLbl val="0"/>
      </c:catAx>
      <c:valAx>
        <c:axId val="34219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21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8052482185707"/>
          <c:y val="0.32275388000464683"/>
          <c:w val="0.18576566996649535"/>
          <c:h val="0.4375534253795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Répartition</a:t>
            </a:r>
            <a:r>
              <a:rPr lang="en-US" sz="1800" dirty="0"/>
              <a:t> </a:t>
            </a:r>
            <a:r>
              <a:rPr lang="en-US" sz="1800" dirty="0" err="1"/>
              <a:t>débit</a:t>
            </a:r>
            <a:r>
              <a:rPr lang="en-US" sz="1800" dirty="0"/>
              <a:t> </a:t>
            </a:r>
            <a:r>
              <a:rPr lang="en-US" sz="1800" dirty="0" err="1"/>
              <a:t>buse</a:t>
            </a:r>
            <a:r>
              <a:rPr lang="en-US" sz="18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[1]Feuil1!$B$3:$AB$3</c:f>
              <c:numCache>
                <c:formatCode>General</c:formatCode>
                <c:ptCount val="27"/>
                <c:pt idx="0">
                  <c:v>-60</c:v>
                </c:pt>
                <c:pt idx="1">
                  <c:v>-55</c:v>
                </c:pt>
                <c:pt idx="2">
                  <c:v>-50</c:v>
                </c:pt>
                <c:pt idx="3">
                  <c:v>-45</c:v>
                </c:pt>
                <c:pt idx="4">
                  <c:v>-40</c:v>
                </c:pt>
                <c:pt idx="5">
                  <c:v>-35</c:v>
                </c:pt>
                <c:pt idx="6">
                  <c:v>-30</c:v>
                </c:pt>
                <c:pt idx="7">
                  <c:v>-25</c:v>
                </c:pt>
                <c:pt idx="8">
                  <c:v>-20</c:v>
                </c:pt>
                <c:pt idx="9">
                  <c:v>-15</c:v>
                </c:pt>
                <c:pt idx="10">
                  <c:v>-10</c:v>
                </c:pt>
                <c:pt idx="11">
                  <c:v>-5</c:v>
                </c:pt>
                <c:pt idx="12">
                  <c:v>0</c:v>
                </c:pt>
                <c:pt idx="13">
                  <c:v>5</c:v>
                </c:pt>
                <c:pt idx="14">
                  <c:v>10</c:v>
                </c:pt>
                <c:pt idx="15">
                  <c:v>15</c:v>
                </c:pt>
                <c:pt idx="16">
                  <c:v>20</c:v>
                </c:pt>
                <c:pt idx="17">
                  <c:v>25</c:v>
                </c:pt>
                <c:pt idx="18">
                  <c:v>30</c:v>
                </c:pt>
                <c:pt idx="19">
                  <c:v>35</c:v>
                </c:pt>
                <c:pt idx="20">
                  <c:v>40</c:v>
                </c:pt>
                <c:pt idx="21">
                  <c:v>45</c:v>
                </c:pt>
                <c:pt idx="22">
                  <c:v>50</c:v>
                </c:pt>
                <c:pt idx="23">
                  <c:v>55</c:v>
                </c:pt>
                <c:pt idx="24">
                  <c:v>60</c:v>
                </c:pt>
                <c:pt idx="25">
                  <c:v>65</c:v>
                </c:pt>
                <c:pt idx="26">
                  <c:v>70</c:v>
                </c:pt>
              </c:numCache>
            </c:numRef>
          </c:cat>
          <c:val>
            <c:numRef>
              <c:f>[1]Feuil1!$B$6:$AB$6</c:f>
              <c:numCache>
                <c:formatCode>General</c:formatCode>
                <c:ptCount val="27"/>
                <c:pt idx="0">
                  <c:v>6.2893081761006293E-3</c:v>
                </c:pt>
                <c:pt idx="1">
                  <c:v>1.2578616352201259E-2</c:v>
                </c:pt>
                <c:pt idx="2">
                  <c:v>1.4675052410901468E-2</c:v>
                </c:pt>
                <c:pt idx="3">
                  <c:v>1.8867924528301886E-2</c:v>
                </c:pt>
                <c:pt idx="4">
                  <c:v>1.8867924528301886E-2</c:v>
                </c:pt>
                <c:pt idx="5">
                  <c:v>2.5157232704402517E-2</c:v>
                </c:pt>
                <c:pt idx="6">
                  <c:v>3.5639412997903561E-2</c:v>
                </c:pt>
                <c:pt idx="7">
                  <c:v>4.40251572327044E-2</c:v>
                </c:pt>
                <c:pt idx="8">
                  <c:v>5.450733752620545E-2</c:v>
                </c:pt>
                <c:pt idx="9">
                  <c:v>6.0796645702306078E-2</c:v>
                </c:pt>
                <c:pt idx="10">
                  <c:v>6.2893081761006289E-2</c:v>
                </c:pt>
                <c:pt idx="11">
                  <c:v>7.1278825995807121E-2</c:v>
                </c:pt>
                <c:pt idx="12">
                  <c:v>7.7568134171907763E-2</c:v>
                </c:pt>
                <c:pt idx="13">
                  <c:v>7.1278825995807121E-2</c:v>
                </c:pt>
                <c:pt idx="14">
                  <c:v>6.9182389937106917E-2</c:v>
                </c:pt>
                <c:pt idx="15">
                  <c:v>6.0796645702306078E-2</c:v>
                </c:pt>
                <c:pt idx="16">
                  <c:v>6.2893081761006289E-2</c:v>
                </c:pt>
                <c:pt idx="17">
                  <c:v>4.8218029350104823E-2</c:v>
                </c:pt>
                <c:pt idx="18">
                  <c:v>4.8218029350104823E-2</c:v>
                </c:pt>
                <c:pt idx="19">
                  <c:v>3.1446540880503145E-2</c:v>
                </c:pt>
                <c:pt idx="20">
                  <c:v>2.3060796645702306E-2</c:v>
                </c:pt>
                <c:pt idx="21">
                  <c:v>2.0964360587002098E-2</c:v>
                </c:pt>
                <c:pt idx="22">
                  <c:v>2.0964360587002098E-2</c:v>
                </c:pt>
                <c:pt idx="23">
                  <c:v>1.8867924528301886E-2</c:v>
                </c:pt>
                <c:pt idx="24">
                  <c:v>1.0482180293501049E-2</c:v>
                </c:pt>
                <c:pt idx="25">
                  <c:v>6.2893081761006293E-3</c:v>
                </c:pt>
                <c:pt idx="26">
                  <c:v>4.1928721174004195E-3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6B-47A8-8538-1BA9A5B59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829480"/>
        <c:axId val="349829808"/>
      </c:lineChart>
      <c:catAx>
        <c:axId val="34982948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829808"/>
        <c:crosses val="autoZero"/>
        <c:auto val="1"/>
        <c:lblAlgn val="ctr"/>
        <c:lblOffset val="100"/>
        <c:noMultiLvlLbl val="0"/>
      </c:catAx>
      <c:valAx>
        <c:axId val="34982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829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68FF3-FEA1-4F6C-BD67-7B9E9FE79AD8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AE83-5B7A-458E-A65A-678ECAA25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9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Chartre pour les ZNT riverains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9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Retour calibré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62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R² moins que proportionnel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2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Ajuster la pression pour chiffres rond et recommencer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1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6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Premier achat vigne lors du passage en bio ou HVE (France </a:t>
            </a:r>
            <a:r>
              <a:rPr lang="fr-FR" dirty="0" err="1"/>
              <a:t>AgriMer</a:t>
            </a:r>
            <a:r>
              <a:rPr lang="fr-FR" dirty="0"/>
              <a:t>)</a:t>
            </a:r>
          </a:p>
          <a:p>
            <a:r>
              <a:rPr lang="fr-FR" dirty="0"/>
              <a:t>Le pipi de chat même encore dilué à encore du gout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2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Teejet</a:t>
            </a:r>
            <a:r>
              <a:rPr lang="fr-FR" dirty="0"/>
              <a:t>   </a:t>
            </a:r>
            <a:r>
              <a:rPr lang="fr-FR" dirty="0" err="1"/>
              <a:t>Nozal</a:t>
            </a:r>
            <a:r>
              <a:rPr lang="fr-FR" dirty="0"/>
              <a:t>   </a:t>
            </a:r>
            <a:r>
              <a:rPr lang="fr-FR" dirty="0" err="1"/>
              <a:t>Albuz</a:t>
            </a:r>
            <a:r>
              <a:rPr lang="fr-FR" dirty="0"/>
              <a:t> </a:t>
            </a:r>
            <a:r>
              <a:rPr lang="fr-FR" dirty="0" err="1"/>
              <a:t>lechler</a:t>
            </a:r>
            <a:r>
              <a:rPr lang="fr-FR" dirty="0"/>
              <a:t> hardi  ASJ (Italie)</a:t>
            </a:r>
          </a:p>
          <a:p>
            <a:r>
              <a:rPr lang="fr-FR" dirty="0"/>
              <a:t>Attention couleur de filtres différentes rouge 50 (limite buses jaune) et  vert (100 fin)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50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Très gros limite ruissèlement</a:t>
            </a:r>
          </a:p>
          <a:p>
            <a:r>
              <a:rPr lang="fr-FR" dirty="0"/>
              <a:t>But 20 à 30 impact cm²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7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6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0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Refoulement = agitation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0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Jet saccadé pompe bicylindres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37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Pression constante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CAE83-5B7A-458E-A65A-678ECAA25C6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7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1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31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82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72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9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5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7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311D4BF0-38D6-4A80-82AF-6E5624B52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4"/>
          <a:stretch/>
        </p:blipFill>
        <p:spPr>
          <a:xfrm>
            <a:off x="10105413" y="75501"/>
            <a:ext cx="1985918" cy="7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1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4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77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67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3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79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0849852" flipH="1">
            <a:off x="9050981" y="453005"/>
            <a:ext cx="3129833" cy="640583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 rot="20488322" flipH="1">
            <a:off x="9413868" y="755009"/>
            <a:ext cx="2800501" cy="6173745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 rot="5400000">
            <a:off x="6018402" y="684402"/>
            <a:ext cx="155196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29C4-94ED-4E89-9601-CAD81D3F05BE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BBFAF8-E0AE-4F24-867F-D4D86162A81E}" type="slidenum">
              <a:rPr lang="fr-FR" smtClean="0"/>
              <a:t>‹N°›</a:t>
            </a:fld>
            <a:endParaRPr lang="fr-FR"/>
          </a:p>
        </p:txBody>
      </p:sp>
      <p:pic>
        <p:nvPicPr>
          <p:cNvPr id="36" name="Image 35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C0FDEC90-BEEA-42DC-A5A5-321A7D515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4"/>
          <a:stretch/>
        </p:blipFill>
        <p:spPr>
          <a:xfrm>
            <a:off x="10105413" y="75501"/>
            <a:ext cx="1985918" cy="7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ad.arvalis-infos.fr/fondcuv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dip.fr/controle-pulve-la-protection-cardan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gouv.fr/materiels-permettant-la-limitation-de-la-derive-de-pulverisation-des-produits-phytopharmaceutiqu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FC7C1-AC4B-46D1-8A1B-F2DBF7E8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51" y="281210"/>
            <a:ext cx="9580024" cy="1280890"/>
          </a:xfrm>
        </p:spPr>
        <p:txBody>
          <a:bodyPr>
            <a:noAutofit/>
          </a:bodyPr>
          <a:lstStyle/>
          <a:p>
            <a:r>
              <a:rPr lang="fr-FR" sz="6000" dirty="0"/>
              <a:t>Séminaire participatif d’informations et d’échanges</a:t>
            </a:r>
            <a:br>
              <a:rPr lang="fr-FR" sz="6000" dirty="0"/>
            </a:br>
            <a:br>
              <a:rPr lang="fr-FR" sz="6000" dirty="0"/>
            </a:br>
            <a:endParaRPr lang="fr-FR" sz="6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FFF6FF-DC61-4B62-BFA4-836477A5D995}"/>
              </a:ext>
            </a:extLst>
          </p:cNvPr>
          <p:cNvSpPr txBox="1"/>
          <p:nvPr/>
        </p:nvSpPr>
        <p:spPr>
          <a:xfrm>
            <a:off x="0" y="25527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Marianne"/>
              </a:rPr>
              <a:t>Maîtrise de l’enherbement en canne à sucre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612945-692C-4667-B978-EE76009623D7}"/>
              </a:ext>
            </a:extLst>
          </p:cNvPr>
          <p:cNvSpPr txBox="1"/>
          <p:nvPr/>
        </p:nvSpPr>
        <p:spPr>
          <a:xfrm>
            <a:off x="2333624" y="3143250"/>
            <a:ext cx="8048626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Marianne"/>
              </a:rPr>
              <a:t>Améliorer l’efficacité de son désherbage,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Marianne"/>
              </a:rPr>
              <a:t>Protéger son environnement et sa santé,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Marianne"/>
              </a:rPr>
              <a:t>Réduire ses intrants.</a:t>
            </a:r>
            <a:endParaRPr lang="fr-FR" sz="32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56E77FE-7875-420A-9F35-C9D7C42E0E0F}"/>
              </a:ext>
            </a:extLst>
          </p:cNvPr>
          <p:cNvSpPr/>
          <p:nvPr/>
        </p:nvSpPr>
        <p:spPr>
          <a:xfrm>
            <a:off x="1409700" y="2371725"/>
            <a:ext cx="9467850" cy="320040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17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BB5665-8EDF-47F7-8443-1F7D4B39F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8438"/>
            <a:ext cx="5817362" cy="33495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073AA3-09D8-4CFA-A960-E8700E4A25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625" y="3500918"/>
            <a:ext cx="5595205" cy="338499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ACC7F04-00CD-4F6E-A903-0E7A2091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658600" cy="1325563"/>
          </a:xfrm>
        </p:spPr>
        <p:txBody>
          <a:bodyPr/>
          <a:lstStyle/>
          <a:p>
            <a:pPr algn="ctr"/>
            <a:r>
              <a:rPr lang="fr-FR" dirty="0"/>
              <a:t>Diamètre volumétrique médian </a:t>
            </a:r>
            <a:br>
              <a:rPr lang="fr-FR" dirty="0"/>
            </a:br>
            <a:r>
              <a:rPr lang="fr-FR" sz="2800" dirty="0"/>
              <a:t>(taille des gouttes)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8CBF67-8595-4168-9B1A-6A54E552D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423" y="1039389"/>
            <a:ext cx="5835414" cy="248790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9C04218-94B2-48E0-951B-FF3E4F336A65}"/>
              </a:ext>
            </a:extLst>
          </p:cNvPr>
          <p:cNvSpPr/>
          <p:nvPr/>
        </p:nvSpPr>
        <p:spPr>
          <a:xfrm>
            <a:off x="4914900" y="2400120"/>
            <a:ext cx="3915047" cy="7025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FA817E4-D57D-4E90-A390-82A77435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910"/>
            <a:ext cx="12191999" cy="1280890"/>
          </a:xfrm>
        </p:spPr>
        <p:txBody>
          <a:bodyPr/>
          <a:lstStyle/>
          <a:p>
            <a:pPr algn="ctr"/>
            <a:r>
              <a:rPr lang="fr-FR" dirty="0">
                <a:cs typeface="Calibri Light"/>
              </a:rPr>
              <a:t>Efficacité des buses </a:t>
            </a:r>
            <a:r>
              <a:rPr lang="fr-FR" dirty="0" err="1">
                <a:cs typeface="Calibri Light"/>
              </a:rPr>
              <a:t>anti-dérive</a:t>
            </a:r>
            <a:br>
              <a:rPr lang="fr-FR" dirty="0"/>
            </a:b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0DA3F1-A06E-4EBB-982F-FF09EC34B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525" y="870173"/>
            <a:ext cx="9353430" cy="51427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77936C-5BDE-4F6A-A6B2-35C619190334}"/>
              </a:ext>
            </a:extLst>
          </p:cNvPr>
          <p:cNvSpPr/>
          <p:nvPr/>
        </p:nvSpPr>
        <p:spPr>
          <a:xfrm>
            <a:off x="213360" y="6060138"/>
            <a:ext cx="11978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https://www.arvalis.fr/infos-techniques/la-buse-injection-dair-limite-la-derive-en-augmentant-la-taille-des-gouttelettes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52298-0E3C-4433-A9C7-7EA978D4E1E8}"/>
              </a:ext>
            </a:extLst>
          </p:cNvPr>
          <p:cNvSpPr/>
          <p:nvPr/>
        </p:nvSpPr>
        <p:spPr>
          <a:xfrm>
            <a:off x="215119" y="6341717"/>
            <a:ext cx="6005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http://oad.arvalis-infos.fr/choixbuses/FR/PAGE_IDV023.php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E5A0606-74E7-4DE8-8FA1-33C8D5474528}"/>
              </a:ext>
            </a:extLst>
          </p:cNvPr>
          <p:cNvSpPr txBox="1">
            <a:spLocks/>
          </p:cNvSpPr>
          <p:nvPr/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1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F33C9-A83E-4DD3-AE70-6FAC28E4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418"/>
            <a:ext cx="12192001" cy="668359"/>
          </a:xfrm>
        </p:spPr>
        <p:txBody>
          <a:bodyPr/>
          <a:lstStyle/>
          <a:p>
            <a:pPr algn="ctr"/>
            <a:r>
              <a:rPr lang="fr-FR" dirty="0"/>
              <a:t>Type de buses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CB724F-96E4-462E-B884-59EC6253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412" y="1427801"/>
            <a:ext cx="2821649" cy="3463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806F9-EE83-4680-AFDB-A11E1D9D1EBC}"/>
              </a:ext>
            </a:extLst>
          </p:cNvPr>
          <p:cNvSpPr/>
          <p:nvPr/>
        </p:nvSpPr>
        <p:spPr>
          <a:xfrm>
            <a:off x="0" y="6352143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https://www.teejet.com/fr-fr/-/media/dam/agricultural/europe---france/sales-material/catalog/cat51a-fr.pdf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F9D96D4-7BC6-49DA-8C2C-765E1466A2AC}"/>
              </a:ext>
            </a:extLst>
          </p:cNvPr>
          <p:cNvGrpSpPr/>
          <p:nvPr/>
        </p:nvGrpSpPr>
        <p:grpSpPr>
          <a:xfrm>
            <a:off x="704294" y="1275302"/>
            <a:ext cx="6136121" cy="3868197"/>
            <a:chOff x="1135117" y="2699657"/>
            <a:chExt cx="4679217" cy="291189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054E3EF-FD0F-47CC-98D0-32271FA8F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1858" y="2699657"/>
              <a:ext cx="4562476" cy="291189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A0AC25-FCBA-47F5-8D10-B481D7E3F9C8}"/>
                </a:ext>
              </a:extLst>
            </p:cNvPr>
            <p:cNvSpPr/>
            <p:nvPr/>
          </p:nvSpPr>
          <p:spPr>
            <a:xfrm>
              <a:off x="1135117" y="4155604"/>
              <a:ext cx="329380" cy="81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5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3E350C-F01D-43CF-8285-0F1E2307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7" t="939" r="4560" b="1109"/>
          <a:stretch/>
        </p:blipFill>
        <p:spPr>
          <a:xfrm>
            <a:off x="-1" y="-1"/>
            <a:ext cx="5354515" cy="6857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612FC2-DCD0-4581-86FC-C8433CFEC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" t="898" r="1210"/>
          <a:stretch/>
        </p:blipFill>
        <p:spPr>
          <a:xfrm>
            <a:off x="6863862" y="0"/>
            <a:ext cx="5334054" cy="686554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705FB49-B38C-4C8E-95FB-6D532738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07" y="0"/>
            <a:ext cx="2866293" cy="9847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br>
              <a:rPr lang="fr-FR" sz="1050" dirty="0"/>
            </a:br>
            <a:r>
              <a:rPr lang="fr-FR" dirty="0"/>
              <a:t>Les buses</a:t>
            </a:r>
          </a:p>
        </p:txBody>
      </p:sp>
    </p:spTree>
    <p:extLst>
      <p:ext uri="{BB962C8B-B14F-4D97-AF65-F5344CB8AC3E}">
        <p14:creationId xmlns:p14="http://schemas.microsoft.com/office/powerpoint/2010/main" val="81008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67DF672-6ADC-47EE-B31D-6833E459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7" r="11908"/>
          <a:stretch/>
        </p:blipFill>
        <p:spPr>
          <a:xfrm>
            <a:off x="1099038" y="3595065"/>
            <a:ext cx="2048608" cy="246841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ABEAF0C-B85F-48FB-9B81-D12649423B3C}"/>
              </a:ext>
            </a:extLst>
          </p:cNvPr>
          <p:cNvGrpSpPr/>
          <p:nvPr/>
        </p:nvGrpSpPr>
        <p:grpSpPr>
          <a:xfrm>
            <a:off x="7983415" y="1107831"/>
            <a:ext cx="2567355" cy="2250831"/>
            <a:chOff x="9258299" y="1907931"/>
            <a:chExt cx="2173187" cy="201115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813B834-25B5-41DD-BEC2-32DF2DD3C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886" y="1920839"/>
              <a:ext cx="2164112" cy="199824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3AFF69-BC67-43BD-9382-891312440C6D}"/>
                </a:ext>
              </a:extLst>
            </p:cNvPr>
            <p:cNvSpPr/>
            <p:nvPr/>
          </p:nvSpPr>
          <p:spPr>
            <a:xfrm>
              <a:off x="11053486" y="1916230"/>
              <a:ext cx="378000" cy="36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AFF5B-D747-4F74-9C17-E470AEE1C8EF}"/>
                </a:ext>
              </a:extLst>
            </p:cNvPr>
            <p:cNvSpPr/>
            <p:nvPr/>
          </p:nvSpPr>
          <p:spPr>
            <a:xfrm>
              <a:off x="9258299" y="1907931"/>
              <a:ext cx="97200" cy="183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id="{D922CF52-F0EC-4CA9-9DF4-DFBD3FCB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996"/>
            <a:ext cx="12192000" cy="654663"/>
          </a:xfrm>
        </p:spPr>
        <p:txBody>
          <a:bodyPr/>
          <a:lstStyle/>
          <a:p>
            <a:pPr algn="ctr"/>
            <a:r>
              <a:rPr lang="fr-FR" dirty="0"/>
              <a:t>Les buses à jet plat à injection d’air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7CC52-60AB-4BF0-B243-D8D0AFF48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16" y="2204972"/>
            <a:ext cx="2134068" cy="22357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E4472A-EC78-4893-B9B2-09868A103C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" r="3070"/>
          <a:stretch/>
        </p:blipFill>
        <p:spPr>
          <a:xfrm>
            <a:off x="8326317" y="3561514"/>
            <a:ext cx="2083776" cy="27837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E52AE4-099C-4AE8-8F10-4AA3312ECB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/>
          <a:stretch/>
        </p:blipFill>
        <p:spPr>
          <a:xfrm>
            <a:off x="1248509" y="1149733"/>
            <a:ext cx="1786172" cy="234081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03F8A18-E857-2BA9-03D7-74AB394A56FE}"/>
              </a:ext>
            </a:extLst>
          </p:cNvPr>
          <p:cNvSpPr txBox="1"/>
          <p:nvPr/>
        </p:nvSpPr>
        <p:spPr>
          <a:xfrm>
            <a:off x="0" y="6415733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https://www.arvalis.fr/infos-techniques/une-nouvelle-liste-de-materiels-homologues-pour-reduire-les-znt</a:t>
            </a:r>
          </a:p>
        </p:txBody>
      </p:sp>
    </p:spTree>
    <p:extLst>
      <p:ext uri="{BB962C8B-B14F-4D97-AF65-F5344CB8AC3E}">
        <p14:creationId xmlns:p14="http://schemas.microsoft.com/office/powerpoint/2010/main" val="209974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2809F2-73BF-4561-BA9D-EDD8A2903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49" y="1236076"/>
            <a:ext cx="3893905" cy="4263987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AB10614-73A2-40D6-B04C-D2A41A3C86AE}"/>
              </a:ext>
            </a:extLst>
          </p:cNvPr>
          <p:cNvGrpSpPr/>
          <p:nvPr/>
        </p:nvGrpSpPr>
        <p:grpSpPr>
          <a:xfrm>
            <a:off x="5418927" y="1932211"/>
            <a:ext cx="5672203" cy="3541476"/>
            <a:chOff x="5418927" y="1932211"/>
            <a:chExt cx="5672203" cy="354147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6C59C84-324D-4A34-BEB2-EAE773BCE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8927" y="1935255"/>
              <a:ext cx="5671572" cy="353843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86BF09-5D30-4660-A834-AA4F55A935B8}"/>
                </a:ext>
              </a:extLst>
            </p:cNvPr>
            <p:cNvSpPr/>
            <p:nvPr/>
          </p:nvSpPr>
          <p:spPr>
            <a:xfrm>
              <a:off x="10243038" y="1932211"/>
              <a:ext cx="848092" cy="547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9719FEAC-CEBE-4EE8-9988-15DF8221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77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Types de buses</a:t>
            </a:r>
          </a:p>
        </p:txBody>
      </p:sp>
    </p:spTree>
    <p:extLst>
      <p:ext uri="{BB962C8B-B14F-4D97-AF65-F5344CB8AC3E}">
        <p14:creationId xmlns:p14="http://schemas.microsoft.com/office/powerpoint/2010/main" val="115000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52149A-B0CA-4E51-8B9A-07C81D46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722"/>
          <a:stretch/>
        </p:blipFill>
        <p:spPr>
          <a:xfrm>
            <a:off x="2362431" y="4282922"/>
            <a:ext cx="3701796" cy="24150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7E5730-65A0-4BE7-83F5-742B4BBFCB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1"/>
          <a:stretch/>
        </p:blipFill>
        <p:spPr>
          <a:xfrm>
            <a:off x="1272101" y="1316248"/>
            <a:ext cx="4670425" cy="291285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483573E-97C4-4033-8CE0-CB420AF6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622"/>
            <a:ext cx="12192000" cy="765074"/>
          </a:xfrm>
        </p:spPr>
        <p:txBody>
          <a:bodyPr/>
          <a:lstStyle/>
          <a:p>
            <a:pPr algn="ctr"/>
            <a:r>
              <a:rPr lang="fr-FR" dirty="0"/>
              <a:t>Buses de localisation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690C7D8-D5D1-4CE4-BB9D-A6DB7F719CAE}"/>
              </a:ext>
            </a:extLst>
          </p:cNvPr>
          <p:cNvGrpSpPr/>
          <p:nvPr/>
        </p:nvGrpSpPr>
        <p:grpSpPr>
          <a:xfrm>
            <a:off x="7467123" y="1458713"/>
            <a:ext cx="3342173" cy="2596453"/>
            <a:chOff x="8465343" y="1832093"/>
            <a:chExt cx="3342173" cy="25964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5CB3856-F1D6-4421-9090-187871F92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9"/>
            <a:stretch/>
          </p:blipFill>
          <p:spPr>
            <a:xfrm>
              <a:off x="8466992" y="1832093"/>
              <a:ext cx="3340524" cy="25964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71CABF-BCA3-4EA7-A4EC-C49EEA997F34}"/>
                </a:ext>
              </a:extLst>
            </p:cNvPr>
            <p:cNvSpPr/>
            <p:nvPr/>
          </p:nvSpPr>
          <p:spPr>
            <a:xfrm>
              <a:off x="8465343" y="1894715"/>
              <a:ext cx="175848" cy="1121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D51AF-76AA-4CC7-A91B-574B05543A59}"/>
              </a:ext>
            </a:extLst>
          </p:cNvPr>
          <p:cNvSpPr/>
          <p:nvPr/>
        </p:nvSpPr>
        <p:spPr>
          <a:xfrm>
            <a:off x="5737506" y="1283125"/>
            <a:ext cx="425279" cy="41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6E2594-FA0C-4306-92C8-6737B5D2D838}"/>
              </a:ext>
            </a:extLst>
          </p:cNvPr>
          <p:cNvSpPr/>
          <p:nvPr/>
        </p:nvSpPr>
        <p:spPr>
          <a:xfrm>
            <a:off x="1279721" y="1933904"/>
            <a:ext cx="540249" cy="1058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827E4E-C8D4-4A4C-85B7-3BFE37657FB6}"/>
              </a:ext>
            </a:extLst>
          </p:cNvPr>
          <p:cNvSpPr txBox="1"/>
          <p:nvPr/>
        </p:nvSpPr>
        <p:spPr>
          <a:xfrm>
            <a:off x="6882411" y="4545571"/>
            <a:ext cx="3099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Marianne"/>
              </a:rPr>
              <a:t>Attention à </a:t>
            </a:r>
          </a:p>
          <a:p>
            <a:pPr algn="ctr"/>
            <a:r>
              <a:rPr lang="fr-FR" sz="2400" b="1" dirty="0">
                <a:latin typeface="Marianne"/>
              </a:rPr>
              <a:t>l’effet « Parapluie </a:t>
            </a:r>
            <a:r>
              <a:rPr lang="fr-FR" sz="2400" dirty="0">
                <a:latin typeface="Marianne"/>
              </a:rPr>
              <a:t>» lors d’une pulvérisation </a:t>
            </a:r>
          </a:p>
          <a:p>
            <a:pPr algn="ctr"/>
            <a:r>
              <a:rPr lang="fr-FR" sz="2400" dirty="0">
                <a:latin typeface="Marianne"/>
              </a:rPr>
              <a:t>par le dessus</a:t>
            </a:r>
          </a:p>
        </p:txBody>
      </p:sp>
    </p:spTree>
    <p:extLst>
      <p:ext uri="{BB962C8B-B14F-4D97-AF65-F5344CB8AC3E}">
        <p14:creationId xmlns:p14="http://schemas.microsoft.com/office/powerpoint/2010/main" val="42263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2C81A3-14DC-4939-9145-D224D04AAACC}"/>
              </a:ext>
            </a:extLst>
          </p:cNvPr>
          <p:cNvSpPr txBox="1">
            <a:spLocks/>
          </p:cNvSpPr>
          <p:nvPr/>
        </p:nvSpPr>
        <p:spPr>
          <a:xfrm>
            <a:off x="0" y="-561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Berlin Sans FB" panose="020E0602020502020306" pitchFamily="34" charset="0"/>
              </a:rPr>
              <a:t>Montage de localisation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CDF5ED-8661-4F25-B0E7-84C338FF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228"/>
            <a:ext cx="5141271" cy="37717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BEC058-DCB1-4225-9D33-0087A989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6"/>
          <a:stretch/>
        </p:blipFill>
        <p:spPr>
          <a:xfrm>
            <a:off x="838200" y="1628972"/>
            <a:ext cx="3749963" cy="14285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E364E0-3AD9-4DFA-A490-C78A4DDD0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186" y="2422619"/>
            <a:ext cx="5511508" cy="2918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9237C0-0F92-6EC7-73C0-FA8F0DFA0308}"/>
              </a:ext>
            </a:extLst>
          </p:cNvPr>
          <p:cNvSpPr txBox="1"/>
          <p:nvPr/>
        </p:nvSpPr>
        <p:spPr>
          <a:xfrm>
            <a:off x="7458075" y="5838825"/>
            <a:ext cx="36113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u="sng" dirty="0">
                <a:cs typeface="Calibri"/>
              </a:rPr>
              <a:t>Buse 80° ASJ AFC homologué </a:t>
            </a:r>
            <a:r>
              <a:rPr lang="fr-FR" sz="1600" b="1" u="sng" dirty="0" err="1">
                <a:cs typeface="Calibri"/>
              </a:rPr>
              <a:t>Znt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22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14AD42C-B2E4-445E-A0ED-5299D2E52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87581"/>
              </p:ext>
            </p:extLst>
          </p:nvPr>
        </p:nvGraphicFramePr>
        <p:xfrm>
          <a:off x="1981200" y="981075"/>
          <a:ext cx="8886825" cy="461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5E032B6-9F2C-4C1A-B4ED-C3BF008EA93C}"/>
              </a:ext>
            </a:extLst>
          </p:cNvPr>
          <p:cNvSpPr txBox="1"/>
          <p:nvPr/>
        </p:nvSpPr>
        <p:spPr>
          <a:xfrm>
            <a:off x="2333625" y="5584371"/>
            <a:ext cx="721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Hauteur théorique de la rampe avec des buses :</a:t>
            </a:r>
          </a:p>
          <a:p>
            <a:pPr marL="2867025" indent="-285750">
              <a:buFontTx/>
              <a:buChar char="-"/>
            </a:pPr>
            <a:r>
              <a:rPr lang="fr-FR" dirty="0"/>
              <a:t>110°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50 à 60 cm</a:t>
            </a:r>
          </a:p>
          <a:p>
            <a:pPr marL="2867025" indent="-285750">
              <a:buFontTx/>
              <a:buChar char="-"/>
            </a:pPr>
            <a:r>
              <a:rPr lang="fr-FR" dirty="0"/>
              <a:t> 80° 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75 à 80 cm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06970EE-431F-1B0B-46D9-C0E38269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735"/>
            <a:ext cx="12191999" cy="1280890"/>
          </a:xfrm>
        </p:spPr>
        <p:txBody>
          <a:bodyPr/>
          <a:lstStyle/>
          <a:p>
            <a:pPr algn="ctr"/>
            <a:r>
              <a:rPr lang="fr-FR" dirty="0"/>
              <a:t>Répartition de débit d'une buse </a:t>
            </a:r>
          </a:p>
        </p:txBody>
      </p:sp>
    </p:spTree>
    <p:extLst>
      <p:ext uri="{BB962C8B-B14F-4D97-AF65-F5344CB8AC3E}">
        <p14:creationId xmlns:p14="http://schemas.microsoft.com/office/powerpoint/2010/main" val="292891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0EE39-34A9-474B-9E8A-EE07DF07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050"/>
            <a:ext cx="12191999" cy="1504950"/>
          </a:xfrm>
        </p:spPr>
        <p:txBody>
          <a:bodyPr/>
          <a:lstStyle/>
          <a:p>
            <a:pPr algn="ctr"/>
            <a:r>
              <a:rPr lang="fr-FR" dirty="0"/>
              <a:t>Répartition buses à fente 110°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C9AB6A1-824C-4E9B-93F4-35FE6ACA15D6}"/>
              </a:ext>
            </a:extLst>
          </p:cNvPr>
          <p:cNvGrpSpPr/>
          <p:nvPr/>
        </p:nvGrpSpPr>
        <p:grpSpPr>
          <a:xfrm>
            <a:off x="2073275" y="1609725"/>
            <a:ext cx="7681913" cy="3931920"/>
            <a:chOff x="4968875" y="3994150"/>
            <a:chExt cx="7681913" cy="3101975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587FD6C5-F681-47E6-8FEF-5E86726752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4518485"/>
                </p:ext>
              </p:extLst>
            </p:nvPr>
          </p:nvGraphicFramePr>
          <p:xfrm>
            <a:off x="4968875" y="3994150"/>
            <a:ext cx="7681913" cy="3101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 descr="75 % DOSE">
              <a:extLst>
                <a:ext uri="{FF2B5EF4-FFF2-40B4-BE49-F238E27FC236}">
                  <a16:creationId xmlns:a16="http://schemas.microsoft.com/office/drawing/2014/main" id="{95DAD6DD-2ED4-46BF-B25E-867640CCA820}"/>
                </a:ext>
              </a:extLst>
            </p:cNvPr>
            <p:cNvSpPr/>
            <p:nvPr/>
          </p:nvSpPr>
          <p:spPr>
            <a:xfrm>
              <a:off x="7019925" y="4476750"/>
              <a:ext cx="3263900" cy="2033588"/>
            </a:xfrm>
            <a:prstGeom prst="rect">
              <a:avLst/>
            </a:prstGeom>
            <a:noFill/>
            <a:ln w="25400" cmpd="sng">
              <a:gradFill>
                <a:gsLst>
                  <a:gs pos="1010">
                    <a:schemeClr val="bg1"/>
                  </a:gs>
                  <a:gs pos="49000">
                    <a:srgbClr val="FF0000"/>
                  </a:gs>
                  <a:gs pos="36000">
                    <a:schemeClr val="accent1">
                      <a:lumMod val="45000"/>
                      <a:lumOff val="55000"/>
                    </a:schemeClr>
                  </a:gs>
                  <a:gs pos="24000">
                    <a:schemeClr val="accent1">
                      <a:lumMod val="45000"/>
                      <a:lumOff val="55000"/>
                    </a:schemeClr>
                  </a:gs>
                  <a:gs pos="15152">
                    <a:schemeClr val="accent1">
                      <a:lumMod val="20000"/>
                      <a:lumOff val="80000"/>
                    </a:schemeClr>
                  </a:gs>
                  <a:gs pos="8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75% DOSE</a:t>
              </a:r>
            </a:p>
            <a:p>
              <a:pPr algn="l"/>
              <a:endParaRPr lang="fr-FR" sz="1100"/>
            </a:p>
          </p:txBody>
        </p:sp>
      </p:grpSp>
      <p:sp>
        <p:nvSpPr>
          <p:cNvPr id="8" name="ZoneTexte 6">
            <a:extLst>
              <a:ext uri="{FF2B5EF4-FFF2-40B4-BE49-F238E27FC236}">
                <a16:creationId xmlns:a16="http://schemas.microsoft.com/office/drawing/2014/main" id="{68DDF827-6D2D-4AF3-9A8D-F9D9994D9B2E}"/>
              </a:ext>
            </a:extLst>
          </p:cNvPr>
          <p:cNvSpPr txBox="1"/>
          <p:nvPr/>
        </p:nvSpPr>
        <p:spPr>
          <a:xfrm>
            <a:off x="5452287" y="4325938"/>
            <a:ext cx="807631" cy="2746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440" tIns="45720" rIns="91440" bIns="4572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u="sng" dirty="0">
                <a:solidFill>
                  <a:srgbClr val="FF0000"/>
                </a:solidFill>
              </a:rPr>
              <a:t>75% DOSE</a:t>
            </a:r>
          </a:p>
        </p:txBody>
      </p:sp>
    </p:spTree>
    <p:extLst>
      <p:ext uri="{BB962C8B-B14F-4D97-AF65-F5344CB8AC3E}">
        <p14:creationId xmlns:p14="http://schemas.microsoft.com/office/powerpoint/2010/main" val="26690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A3F0E-6957-448D-9E10-23F4DE139636}"/>
              </a:ext>
            </a:extLst>
          </p:cNvPr>
          <p:cNvSpPr/>
          <p:nvPr/>
        </p:nvSpPr>
        <p:spPr>
          <a:xfrm>
            <a:off x="230444" y="1771528"/>
            <a:ext cx="11338560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Le contrôle est réalisé par des organismes d’inspection agréés par l’autorité compétente.</a:t>
            </a:r>
          </a:p>
          <a:p>
            <a:b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</a:br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Obligatoire depuis le </a:t>
            </a:r>
            <a:r>
              <a:rPr lang="fr-FR" sz="2400" b="1" i="0" dirty="0">
                <a:solidFill>
                  <a:srgbClr val="3A3A3A"/>
                </a:solidFill>
                <a:effectLst/>
                <a:latin typeface="Marianne"/>
              </a:rPr>
              <a:t>01/01/2009</a:t>
            </a:r>
          </a:p>
          <a:p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Le premier contrôle d’un pulvérisateur doit intervenir au plus tard </a:t>
            </a:r>
            <a:r>
              <a:rPr lang="fr-FR" sz="3200" b="1" i="0" dirty="0">
                <a:solidFill>
                  <a:srgbClr val="3A3A3A"/>
                </a:solidFill>
                <a:effectLst/>
                <a:latin typeface="Marianne"/>
              </a:rPr>
              <a:t>5</a:t>
            </a:r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 ans après sa date de mise sur le marché.</a:t>
            </a:r>
          </a:p>
          <a:p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La période de validité du contrôle est actuellement fixée à </a:t>
            </a:r>
            <a:r>
              <a:rPr lang="fr-FR" sz="3200" b="1" i="0" dirty="0">
                <a:solidFill>
                  <a:srgbClr val="3A3A3A"/>
                </a:solidFill>
                <a:effectLst/>
                <a:latin typeface="Marianne"/>
              </a:rPr>
              <a:t>3</a:t>
            </a:r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 ans.</a:t>
            </a:r>
            <a:b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</a:br>
            <a:r>
              <a:rPr lang="fr-FR" sz="2400" b="1" i="0" dirty="0">
                <a:solidFill>
                  <a:srgbClr val="3A3A3A"/>
                </a:solidFill>
                <a:effectLst/>
                <a:latin typeface="Marianne"/>
              </a:rPr>
              <a:t>Le non-respect de cette mesure peut d’ailleurs être puni d’une amende de 5e classe (soit 1500 € maximum)</a:t>
            </a:r>
            <a:b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</a:br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Le non respect des dates obligatoires de contrôle, peut également entrainer </a:t>
            </a:r>
            <a:r>
              <a:rPr lang="fr-FR" sz="2400" dirty="0">
                <a:solidFill>
                  <a:srgbClr val="202124"/>
                </a:solidFill>
                <a:latin typeface="Google Sans"/>
              </a:rPr>
              <a:t>fiche d'avertissement précoce ou / et </a:t>
            </a:r>
            <a:r>
              <a:rPr lang="fr-FR" sz="2400" b="0" i="0" dirty="0">
                <a:solidFill>
                  <a:srgbClr val="3A3A3A"/>
                </a:solidFill>
                <a:effectLst/>
                <a:latin typeface="Marianne"/>
              </a:rPr>
              <a:t>des pénalités dans le cadre de la conditionnalité des aides de la PAC (1 à 20 %)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CC886E2-ABDD-9FD0-04DE-91598737DC35}"/>
              </a:ext>
            </a:extLst>
          </p:cNvPr>
          <p:cNvSpPr txBox="1">
            <a:spLocks/>
          </p:cNvSpPr>
          <p:nvPr/>
        </p:nvSpPr>
        <p:spPr>
          <a:xfrm>
            <a:off x="838200" y="195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Berlin Sans FB" panose="020E0602020502020306" pitchFamily="34" charset="0"/>
                <a:cs typeface="Calibri Light"/>
              </a:rPr>
              <a:t>Obligation contrôle pulvérisateur</a:t>
            </a:r>
            <a:endParaRPr lang="fr-F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7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E985E-E1EA-4238-9024-DC719FE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425"/>
            <a:ext cx="12191999" cy="1552575"/>
          </a:xfrm>
        </p:spPr>
        <p:txBody>
          <a:bodyPr/>
          <a:lstStyle/>
          <a:p>
            <a:pPr algn="ctr"/>
            <a:r>
              <a:rPr lang="fr-FR" dirty="0"/>
              <a:t>Facteurs de variation de la dérive</a:t>
            </a:r>
            <a:br>
              <a:rPr lang="fr-FR" dirty="0"/>
            </a:br>
            <a:r>
              <a:rPr lang="fr-FR" sz="2000" dirty="0"/>
              <a:t>ou opposé à l’application sur la culture</a:t>
            </a:r>
            <a:endParaRPr lang="fr-F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BF4F7-D102-4941-BDF4-8EEAC2A97120}"/>
              </a:ext>
            </a:extLst>
          </p:cNvPr>
          <p:cNvSpPr/>
          <p:nvPr/>
        </p:nvSpPr>
        <p:spPr>
          <a:xfrm>
            <a:off x="1285875" y="1649433"/>
            <a:ext cx="9096375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Buses à dérive limitée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Pression de pulvérisation et taille des gouttelettes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Dose d’application et taille de la buse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Hauteur de la pulvérisation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Vitesse d’avancement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Vitesse du vent, température ambiante et humidité relative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Zones tampons (où appliquer les options qui permettent de réduire la largeur des zones tampons)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Respect des instructions du fabricant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422230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21E0-6B3E-F458-1073-9E91B0B9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85"/>
            <a:ext cx="12191999" cy="1280890"/>
          </a:xfrm>
        </p:spPr>
        <p:txBody>
          <a:bodyPr/>
          <a:lstStyle/>
          <a:p>
            <a:pPr algn="ctr"/>
            <a:r>
              <a:rPr lang="en-US" dirty="0" err="1">
                <a:cs typeface="Calibri Light"/>
              </a:rPr>
              <a:t>Efficacité</a:t>
            </a:r>
            <a:r>
              <a:rPr lang="en-US" dirty="0">
                <a:cs typeface="Calibri Light"/>
              </a:rPr>
              <a:t> d'un </a:t>
            </a:r>
            <a:r>
              <a:rPr lang="en-US" dirty="0" err="1">
                <a:cs typeface="Calibri Light"/>
              </a:rPr>
              <a:t>traitement</a:t>
            </a:r>
            <a:r>
              <a:rPr lang="en-US" dirty="0">
                <a:cs typeface="Calibri Light"/>
              </a:rPr>
              <a:t> rappel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B34B-4964-04CC-BD6F-390779DF2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323" y="137029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arianne"/>
                <a:cs typeface="Calibri"/>
              </a:rPr>
              <a:t>Bonne </a:t>
            </a:r>
            <a:r>
              <a:rPr lang="en-US" sz="2000" dirty="0" err="1">
                <a:latin typeface="Marianne"/>
                <a:cs typeface="Calibri"/>
              </a:rPr>
              <a:t>pulvérisation</a:t>
            </a:r>
            <a:r>
              <a:rPr lang="en-US" sz="2000" dirty="0">
                <a:latin typeface="Marianne"/>
                <a:cs typeface="Calibri"/>
              </a:rPr>
              <a:t> (</a:t>
            </a:r>
            <a:r>
              <a:rPr lang="en-US" sz="2000" dirty="0" err="1">
                <a:latin typeface="Marianne"/>
                <a:cs typeface="Calibri"/>
              </a:rPr>
              <a:t>équipement</a:t>
            </a:r>
            <a:r>
              <a:rPr lang="en-US" sz="2000" dirty="0">
                <a:latin typeface="Marianne"/>
                <a:cs typeface="Calibri"/>
              </a:rPr>
              <a:t>, </a:t>
            </a:r>
            <a:r>
              <a:rPr lang="en-US" sz="2000" dirty="0" err="1">
                <a:latin typeface="Marianne"/>
                <a:cs typeface="Calibri"/>
              </a:rPr>
              <a:t>réglages</a:t>
            </a:r>
            <a:r>
              <a:rPr lang="en-US" sz="2000" dirty="0">
                <a:latin typeface="Marianne"/>
                <a:cs typeface="Calibri"/>
              </a:rPr>
              <a:t>...)</a:t>
            </a:r>
          </a:p>
          <a:p>
            <a:r>
              <a:rPr lang="en-US" sz="2000" dirty="0">
                <a:latin typeface="Marianne"/>
                <a:cs typeface="Calibri"/>
              </a:rPr>
              <a:t>Bon </a:t>
            </a:r>
            <a:r>
              <a:rPr lang="en-US" sz="2000" dirty="0" err="1">
                <a:latin typeface="Marianne"/>
                <a:cs typeface="Calibri"/>
              </a:rPr>
              <a:t>produits</a:t>
            </a:r>
          </a:p>
          <a:p>
            <a:r>
              <a:rPr lang="en-US" sz="2000" dirty="0" err="1">
                <a:latin typeface="Marianne"/>
                <a:cs typeface="Calibri"/>
              </a:rPr>
              <a:t>Plantes</a:t>
            </a:r>
            <a:r>
              <a:rPr lang="en-US" sz="2000" dirty="0">
                <a:latin typeface="Marianne"/>
                <a:cs typeface="Calibri"/>
              </a:rPr>
              <a:t> </a:t>
            </a:r>
            <a:r>
              <a:rPr lang="en-US" sz="2000" dirty="0" err="1">
                <a:latin typeface="Marianne"/>
                <a:cs typeface="Calibri"/>
              </a:rPr>
              <a:t>jeunes</a:t>
            </a:r>
            <a:endParaRPr lang="en-US" sz="2000" dirty="0">
              <a:latin typeface="Marianne"/>
              <a:cs typeface="Calibri"/>
            </a:endParaRPr>
          </a:p>
          <a:p>
            <a:r>
              <a:rPr lang="en-US" sz="2000" dirty="0" err="1">
                <a:latin typeface="Marianne"/>
                <a:cs typeface="Calibri"/>
              </a:rPr>
              <a:t>Plantes</a:t>
            </a:r>
            <a:r>
              <a:rPr lang="en-US" sz="2000" dirty="0">
                <a:latin typeface="Marianne"/>
                <a:cs typeface="Calibri"/>
              </a:rPr>
              <a:t> </a:t>
            </a:r>
            <a:r>
              <a:rPr lang="en-US" sz="2000" dirty="0" err="1">
                <a:latin typeface="Marianne"/>
                <a:cs typeface="Calibri"/>
              </a:rPr>
              <a:t>poussantes</a:t>
            </a:r>
            <a:endParaRPr lang="en-US" sz="2000" dirty="0">
              <a:latin typeface="Marianne"/>
              <a:cs typeface="Calibri"/>
            </a:endParaRPr>
          </a:p>
          <a:p>
            <a:r>
              <a:rPr lang="en-US" sz="2000" dirty="0">
                <a:latin typeface="Marianne"/>
                <a:cs typeface="Calibri"/>
              </a:rPr>
              <a:t>Bonne conditions de </a:t>
            </a:r>
            <a:r>
              <a:rPr lang="en-US" sz="2000" dirty="0" err="1">
                <a:latin typeface="Marianne"/>
                <a:cs typeface="Calibri"/>
              </a:rPr>
              <a:t>pulvérisation</a:t>
            </a:r>
            <a:r>
              <a:rPr lang="en-US" sz="2000" dirty="0">
                <a:latin typeface="Marianne"/>
                <a:cs typeface="Calibri"/>
              </a:rPr>
              <a:t> (vent, </a:t>
            </a:r>
            <a:r>
              <a:rPr lang="en-US" sz="2000" dirty="0" err="1">
                <a:latin typeface="Marianne"/>
                <a:cs typeface="Calibri"/>
              </a:rPr>
              <a:t>hygrométrie</a:t>
            </a:r>
            <a:r>
              <a:rPr lang="en-US" sz="2000" dirty="0">
                <a:latin typeface="Marianne"/>
                <a:cs typeface="Calibri"/>
              </a:rPr>
              <a:t>, </a:t>
            </a:r>
            <a:r>
              <a:rPr lang="en-US" sz="2000" dirty="0" err="1">
                <a:latin typeface="Marianne"/>
                <a:cs typeface="Calibri"/>
              </a:rPr>
              <a:t>pluie</a:t>
            </a:r>
            <a:r>
              <a:rPr lang="en-US" sz="2000" dirty="0">
                <a:latin typeface="Marianne"/>
                <a:cs typeface="Calibri"/>
              </a:rPr>
              <a:t>...)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0C7528-EEE5-3924-9901-9EB2245D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6" y="3505200"/>
            <a:ext cx="11468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32D5A9E-A5DA-44EE-82E0-1A49ED4959ED}"/>
              </a:ext>
            </a:extLst>
          </p:cNvPr>
          <p:cNvSpPr/>
          <p:nvPr/>
        </p:nvSpPr>
        <p:spPr>
          <a:xfrm>
            <a:off x="2924175" y="2838450"/>
            <a:ext cx="600075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1A31F7-B15B-4E55-B99A-88F05AD9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310"/>
            <a:ext cx="12191999" cy="1280890"/>
          </a:xfrm>
        </p:spPr>
        <p:txBody>
          <a:bodyPr/>
          <a:lstStyle/>
          <a:p>
            <a:pPr algn="ctr"/>
            <a:r>
              <a:rPr lang="fr-FR" dirty="0"/>
              <a:t>Prix d’un jeu de buses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54709-C948-4323-8778-62B9895C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50" y="1331912"/>
            <a:ext cx="9608099" cy="3525838"/>
          </a:xfrm>
        </p:spPr>
        <p:txBody>
          <a:bodyPr>
            <a:normAutofit fontScale="92500" lnSpcReduction="10000"/>
          </a:bodyPr>
          <a:lstStyle/>
          <a:p>
            <a:pPr marL="714375" indent="-714375">
              <a:lnSpc>
                <a:spcPct val="150000"/>
              </a:lnSpc>
            </a:pPr>
            <a:r>
              <a:rPr lang="fr-FR" sz="3100" dirty="0">
                <a:latin typeface="Marianne"/>
              </a:rPr>
              <a:t>Un traitement à 1,5 IFT = 115€/ha</a:t>
            </a:r>
          </a:p>
          <a:p>
            <a:pPr marL="714375" indent="-714375">
              <a:lnSpc>
                <a:spcPct val="150000"/>
              </a:lnSpc>
            </a:pPr>
            <a:r>
              <a:rPr lang="fr-FR" sz="3100" dirty="0">
                <a:latin typeface="Marianne"/>
              </a:rPr>
              <a:t>115 € X 8ha X 2,5 Passages = 2300 € </a:t>
            </a:r>
          </a:p>
          <a:p>
            <a:pPr marL="2171700" lvl="5" indent="0">
              <a:lnSpc>
                <a:spcPct val="150000"/>
              </a:lnSpc>
              <a:buNone/>
            </a:pPr>
            <a:r>
              <a:rPr lang="fr-FR" sz="3100" dirty="0">
                <a:latin typeface="Marianne"/>
              </a:rPr>
              <a:t>Une erreur de 10% de répartition</a:t>
            </a:r>
            <a:r>
              <a:rPr lang="fr-FR" sz="2500" dirty="0">
                <a:latin typeface="Marianne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3100" dirty="0">
                <a:latin typeface="Marianne"/>
              </a:rPr>
              <a:t>=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3100" dirty="0">
                <a:latin typeface="Marianne"/>
              </a:rPr>
              <a:t>Prix d’un jeu de buses à +/- 200 €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66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2DE2D5-5756-4E4A-8074-7EBCA173D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pic>
        <p:nvPicPr>
          <p:cNvPr id="2" name="Picture 1" descr="Manomètre à échelle dilatée ø100mm - Prise 1/4 BSP - Pulvérisateur 25 bars  max.">
            <a:extLst>
              <a:ext uri="{FF2B5EF4-FFF2-40B4-BE49-F238E27FC236}">
                <a16:creationId xmlns:a16="http://schemas.microsoft.com/office/drawing/2014/main" id="{D952B529-FD28-6744-29C7-D57659595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460" y="3572639"/>
            <a:ext cx="568196" cy="5714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5AB8467-A0E0-66B2-3DA8-A66AE2C329E6}"/>
              </a:ext>
            </a:extLst>
          </p:cNvPr>
          <p:cNvSpPr txBox="1"/>
          <p:nvPr/>
        </p:nvSpPr>
        <p:spPr>
          <a:xfrm>
            <a:off x="0" y="6438899"/>
            <a:ext cx="1219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https://www4.ac-nancy-metz.fr/autocompetences/2_ressources_pedagogiques/12_parcs-et-jardins/stockage_debatty-jc/g-materiels-entretien-espases-verts/4_materiels-traitements/1_pulverisateurs.pdf</a:t>
            </a:r>
          </a:p>
        </p:txBody>
      </p:sp>
    </p:spTree>
    <p:extLst>
      <p:ext uri="{BB962C8B-B14F-4D97-AF65-F5344CB8AC3E}">
        <p14:creationId xmlns:p14="http://schemas.microsoft.com/office/powerpoint/2010/main" val="372974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FA60-96CE-29F0-9880-E948438B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12192000" cy="1106942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C56-A4A7-A1FD-A508-67BCC095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" y="1440317"/>
            <a:ext cx="11085576" cy="56006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FEEFC-3192-B941-837F-F5D576F1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855" y="1117547"/>
            <a:ext cx="6749732" cy="5511853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275B3DBE-93DF-67F2-CEC1-558024601299}"/>
              </a:ext>
            </a:extLst>
          </p:cNvPr>
          <p:cNvSpPr/>
          <p:nvPr/>
        </p:nvSpPr>
        <p:spPr>
          <a:xfrm>
            <a:off x="8370560" y="2772682"/>
            <a:ext cx="217714" cy="37229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A5667E9-4DFB-312C-4DBA-5DD689EC5857}"/>
              </a:ext>
            </a:extLst>
          </p:cNvPr>
          <p:cNvSpPr/>
          <p:nvPr/>
        </p:nvSpPr>
        <p:spPr>
          <a:xfrm>
            <a:off x="8386393" y="1844108"/>
            <a:ext cx="21771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79A19-2AFF-4852-4DFF-8598D8794BC7}"/>
              </a:ext>
            </a:extLst>
          </p:cNvPr>
          <p:cNvSpPr txBox="1"/>
          <p:nvPr/>
        </p:nvSpPr>
        <p:spPr>
          <a:xfrm>
            <a:off x="8708593" y="189042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00FF00"/>
                </a:highlight>
                <a:cs typeface="Calibri"/>
              </a:rPr>
              <a:t>Filtre</a:t>
            </a:r>
          </a:p>
          <a:p>
            <a:r>
              <a:rPr lang="en-US" dirty="0" err="1">
                <a:highlight>
                  <a:srgbClr val="00FF00"/>
                </a:highlight>
                <a:cs typeface="Calibri"/>
              </a:rPr>
              <a:t>maillage</a:t>
            </a:r>
            <a:r>
              <a:rPr lang="en-US" dirty="0">
                <a:highlight>
                  <a:srgbClr val="00FF00"/>
                </a:highlight>
                <a:cs typeface="Calibri"/>
              </a:rPr>
              <a:t> 100</a:t>
            </a:r>
          </a:p>
          <a:p>
            <a:r>
              <a:rPr lang="en-US" dirty="0">
                <a:highlight>
                  <a:srgbClr val="00FF00"/>
                </a:highlight>
                <a:cs typeface="Calibri"/>
              </a:rPr>
              <a:t>Vert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4959F-6575-0452-78F2-F7A63202A803}"/>
              </a:ext>
            </a:extLst>
          </p:cNvPr>
          <p:cNvSpPr txBox="1"/>
          <p:nvPr/>
        </p:nvSpPr>
        <p:spPr>
          <a:xfrm>
            <a:off x="8675903" y="420104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  <a:cs typeface="Calibri"/>
              </a:rPr>
              <a:t>Filtre</a:t>
            </a:r>
            <a:endParaRPr lang="en-US" dirty="0">
              <a:highlight>
                <a:srgbClr val="FF0000"/>
              </a:highlight>
              <a:cs typeface="Calibri"/>
            </a:endParaRPr>
          </a:p>
          <a:p>
            <a:r>
              <a:rPr lang="en-US" dirty="0" err="1">
                <a:highlight>
                  <a:srgbClr val="FF0000"/>
                </a:highlight>
                <a:cs typeface="Calibri"/>
              </a:rPr>
              <a:t>maillage</a:t>
            </a:r>
            <a:r>
              <a:rPr lang="en-US" dirty="0">
                <a:highlight>
                  <a:srgbClr val="FF0000"/>
                </a:highlight>
                <a:cs typeface="Calibri"/>
              </a:rPr>
              <a:t> 50</a:t>
            </a:r>
          </a:p>
          <a:p>
            <a:r>
              <a:rPr lang="en-US" dirty="0">
                <a:highlight>
                  <a:srgbClr val="FF0000"/>
                </a:highlight>
                <a:cs typeface="Calibri"/>
              </a:rPr>
              <a:t>Rouge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8E6911-8EE1-5BD0-4520-741D85998E41}"/>
              </a:ext>
            </a:extLst>
          </p:cNvPr>
          <p:cNvSpPr txBox="1"/>
          <p:nvPr/>
        </p:nvSpPr>
        <p:spPr>
          <a:xfrm>
            <a:off x="10399410" y="3202496"/>
            <a:ext cx="125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00FFFF"/>
                </a:highlight>
              </a:rPr>
              <a:t>Filtre</a:t>
            </a:r>
          </a:p>
          <a:p>
            <a:r>
              <a:rPr lang="fr-FR" dirty="0">
                <a:highlight>
                  <a:srgbClr val="00FFFF"/>
                </a:highlight>
              </a:rPr>
              <a:t>maillage 80</a:t>
            </a:r>
          </a:p>
          <a:p>
            <a:r>
              <a:rPr lang="fr-FR" dirty="0">
                <a:highlight>
                  <a:srgbClr val="00FFFF"/>
                </a:highlight>
              </a:rPr>
              <a:t>Bleu</a:t>
            </a:r>
          </a:p>
        </p:txBody>
      </p:sp>
    </p:spTree>
    <p:extLst>
      <p:ext uri="{BB962C8B-B14F-4D97-AF65-F5344CB8AC3E}">
        <p14:creationId xmlns:p14="http://schemas.microsoft.com/office/powerpoint/2010/main" val="2956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F8519D-E8EB-454F-83E8-F9744B6C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1159684"/>
            <a:ext cx="7236639" cy="420098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89F05E-F2EA-4517-BB77-209F00529180}"/>
              </a:ext>
            </a:extLst>
          </p:cNvPr>
          <p:cNvSpPr txBox="1"/>
          <p:nvPr/>
        </p:nvSpPr>
        <p:spPr>
          <a:xfrm>
            <a:off x="2495550" y="5743575"/>
            <a:ext cx="775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Pression de gonflage 33 à 50% de la pression de pulvérisation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359F5B-314F-6200-8921-67DD7658E9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126" y="1307921"/>
            <a:ext cx="4612413" cy="384112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4483BB0-809D-9C8D-C0A2-621AC256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99470"/>
          </a:xfrm>
        </p:spPr>
        <p:txBody>
          <a:bodyPr/>
          <a:lstStyle/>
          <a:p>
            <a:pPr algn="ctr"/>
            <a:r>
              <a:rPr lang="fr-FR" dirty="0"/>
              <a:t>Cloche à air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10990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92DAB34-642E-40C5-9F09-62AE9ACC1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26" y="1240971"/>
            <a:ext cx="4423074" cy="508740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5D0D9AB-CBD5-4F56-BBA0-EDE59A95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957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Régulateur de pression </a:t>
            </a:r>
            <a:r>
              <a:rPr lang="fr-FR" i="1" dirty="0"/>
              <a:t>constante</a:t>
            </a:r>
            <a:endParaRPr lang="fr-FR" sz="1800" i="1" dirty="0"/>
          </a:p>
        </p:txBody>
      </p:sp>
      <p:pic>
        <p:nvPicPr>
          <p:cNvPr id="1026" name="Picture 2" descr="Regulateur de pression pour pulverisateur agricole complet GS 35S Adaptable">
            <a:extLst>
              <a:ext uri="{FF2B5EF4-FFF2-40B4-BE49-F238E27FC236}">
                <a16:creationId xmlns:a16="http://schemas.microsoft.com/office/drawing/2014/main" id="{013EB4ED-8F58-4BD6-9553-A2E09316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508" y="1246121"/>
            <a:ext cx="6417809" cy="453555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16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0212B-2C8D-481F-B113-B4DFF16E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310"/>
            <a:ext cx="12191999" cy="1280890"/>
          </a:xfrm>
        </p:spPr>
        <p:txBody>
          <a:bodyPr/>
          <a:lstStyle/>
          <a:p>
            <a:pPr algn="ctr"/>
            <a:r>
              <a:rPr lang="fr-FR" dirty="0"/>
              <a:t>Particularité du DPM</a:t>
            </a:r>
            <a:br>
              <a:rPr lang="fr-FR" dirty="0"/>
            </a:br>
            <a:r>
              <a:rPr lang="fr-FR" dirty="0"/>
              <a:t>			</a:t>
            </a:r>
            <a:r>
              <a:rPr lang="fr-FR" sz="1800" dirty="0"/>
              <a:t>Les petites vannes en plus…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78483B-587E-45CC-B25C-94C22E80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38375"/>
            <a:ext cx="5715000" cy="381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45CCEB-4084-45FC-8D73-D0030A05CB4E}"/>
              </a:ext>
            </a:extLst>
          </p:cNvPr>
          <p:cNvSpPr txBox="1"/>
          <p:nvPr/>
        </p:nvSpPr>
        <p:spPr>
          <a:xfrm>
            <a:off x="8275864" y="1580821"/>
            <a:ext cx="2233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Et du DPAE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9848BC-A349-43C2-9E2D-B93720DE8E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92" y="2238375"/>
            <a:ext cx="3783134" cy="37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93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4A68F7-55D7-4191-B716-4B3B2B43C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297" y="861048"/>
            <a:ext cx="6492103" cy="39953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AE34B8-5DBB-4F6D-A21B-7397492814DC}"/>
              </a:ext>
            </a:extLst>
          </p:cNvPr>
          <p:cNvSpPr txBox="1"/>
          <p:nvPr/>
        </p:nvSpPr>
        <p:spPr>
          <a:xfrm>
            <a:off x="1666875" y="4959258"/>
            <a:ext cx="11345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multiplication et division donc proportionnalité des différents éléments</a:t>
            </a:r>
          </a:p>
          <a:p>
            <a:r>
              <a:rPr lang="fr-FR" dirty="0"/>
              <a:t>Débit proportionnel à la </a:t>
            </a:r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fr-FR" dirty="0"/>
              <a:t>Vitesse (rapport de et régime moteur)</a:t>
            </a:r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fr-FR" dirty="0"/>
              <a:t>Section des buses (débit / couleur)</a:t>
            </a:r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fr-FR" dirty="0"/>
              <a:t>Largeur d’épandage</a:t>
            </a:r>
          </a:p>
          <a:p>
            <a:pPr marL="1162050" indent="-266700">
              <a:buFont typeface="Arial" panose="020B0604020202020204" pitchFamily="34" charset="0"/>
              <a:buChar char="•"/>
            </a:pPr>
            <a:r>
              <a:rPr lang="fr-FR" dirty="0"/>
              <a:t>Racine carré de la pression.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BE844F5-FF0C-48D3-5D31-ED763907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509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Etalonnage du débit d'un pulvérisateur</a:t>
            </a:r>
          </a:p>
        </p:txBody>
      </p:sp>
    </p:spTree>
    <p:extLst>
      <p:ext uri="{BB962C8B-B14F-4D97-AF65-F5344CB8AC3E}">
        <p14:creationId xmlns:p14="http://schemas.microsoft.com/office/powerpoint/2010/main" val="290220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C607-FF39-4DE9-AFC1-C5601F65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035"/>
            <a:ext cx="12191999" cy="1280890"/>
          </a:xfrm>
        </p:spPr>
        <p:txBody>
          <a:bodyPr/>
          <a:lstStyle/>
          <a:p>
            <a:pPr algn="ctr"/>
            <a:r>
              <a:rPr lang="fr-FR" dirty="0"/>
              <a:t>Solutions de dépannage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295952-A7AD-427A-8C89-33FA1BE5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66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endParaRPr lang="fr-FR" u="sng" dirty="0"/>
          </a:p>
          <a:p>
            <a:pPr marL="0" indent="0" algn="ctr">
              <a:buNone/>
            </a:pPr>
            <a:r>
              <a:rPr lang="fr-FR" sz="2400" u="sng" dirty="0"/>
              <a:t>600 X Débits</a:t>
            </a:r>
            <a:r>
              <a:rPr lang="fr-FR" sz="2400" dirty="0"/>
              <a:t>  = Q  volume ha constaté</a:t>
            </a:r>
          </a:p>
          <a:p>
            <a:pPr marL="0" indent="0" algn="ctr">
              <a:buNone/>
            </a:pPr>
            <a:r>
              <a:rPr lang="fr-FR" sz="2400" dirty="0"/>
              <a:t>     L  X  V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Réaliser un épandage sur 1000 m² ( 12 X 83 mètres) et refaire le plein</a:t>
            </a:r>
          </a:p>
        </p:txBody>
      </p:sp>
    </p:spTree>
    <p:extLst>
      <p:ext uri="{BB962C8B-B14F-4D97-AF65-F5344CB8AC3E}">
        <p14:creationId xmlns:p14="http://schemas.microsoft.com/office/powerpoint/2010/main" val="5929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F3269-1044-47B4-191B-944CF6A7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42" y="832832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ZNT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FDC25-A994-36D8-D274-91ADA1F97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7" y="2156792"/>
            <a:ext cx="8206776" cy="2073896"/>
          </a:xfrm>
        </p:spPr>
        <p:txBody>
          <a:bodyPr>
            <a:normAutofit/>
          </a:bodyPr>
          <a:lstStyle/>
          <a:p>
            <a:pPr marL="625475" indent="-625475"/>
            <a:r>
              <a:rPr lang="fr-FR" sz="3200" dirty="0"/>
              <a:t>ZNT « Aquatique » ou « cours d’eau »</a:t>
            </a:r>
          </a:p>
          <a:p>
            <a:pPr marL="625475" indent="-625475"/>
            <a:r>
              <a:rPr lang="fr-FR" sz="3200" dirty="0"/>
              <a:t>ZNT « Biodiversité »</a:t>
            </a:r>
          </a:p>
          <a:p>
            <a:pPr marL="625475" indent="-625475"/>
            <a:r>
              <a:rPr lang="fr-FR" sz="3200" dirty="0"/>
              <a:t>ZNT « Riverains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24DEEE-196E-C77A-A757-4C48F730D4DE}"/>
              </a:ext>
            </a:extLst>
          </p:cNvPr>
          <p:cNvSpPr txBox="1"/>
          <p:nvPr/>
        </p:nvSpPr>
        <p:spPr>
          <a:xfrm>
            <a:off x="1252331" y="6299824"/>
            <a:ext cx="10112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https://daaf.reunion.agriculture.gouv.fr/IMG/pdf/charte_znt_version_finale_260722.pdf</a:t>
            </a:r>
          </a:p>
        </p:txBody>
      </p:sp>
    </p:spTree>
    <p:extLst>
      <p:ext uri="{BB962C8B-B14F-4D97-AF65-F5344CB8AC3E}">
        <p14:creationId xmlns:p14="http://schemas.microsoft.com/office/powerpoint/2010/main" val="4291718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BF2C36A-361C-4A55-BD79-B843E250EA81}"/>
              </a:ext>
            </a:extLst>
          </p:cNvPr>
          <p:cNvSpPr txBox="1"/>
          <p:nvPr/>
        </p:nvSpPr>
        <p:spPr>
          <a:xfrm>
            <a:off x="590550" y="6169152"/>
            <a:ext cx="1093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 avec mon ami </a:t>
            </a:r>
            <a:r>
              <a:rPr lang="fr-FR" dirty="0" err="1"/>
              <a:t>Maps</a:t>
            </a:r>
            <a:r>
              <a:rPr lang="fr-FR" dirty="0"/>
              <a:t> / Waze pour vérifier l’exactitude du compteur tracteur (essai routier)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D03815-8B22-42DA-98F5-EB70607E7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49" y="1565898"/>
            <a:ext cx="6067425" cy="42849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014FC7-E60E-4ADE-9E3B-B9362A35BB84}"/>
              </a:ext>
            </a:extLst>
          </p:cNvPr>
          <p:cNvSpPr txBox="1"/>
          <p:nvPr/>
        </p:nvSpPr>
        <p:spPr>
          <a:xfrm>
            <a:off x="9067800" y="2788920"/>
            <a:ext cx="300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 3,6 pour convertir en km/h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2B35D76-32A2-4508-8381-A1973D7B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246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Prise de vitesse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5102D5-3340-FF6A-87A0-92952B03A8C7}"/>
              </a:ext>
            </a:extLst>
          </p:cNvPr>
          <p:cNvSpPr txBox="1"/>
          <p:nvPr/>
        </p:nvSpPr>
        <p:spPr>
          <a:xfrm>
            <a:off x="2561793" y="1001518"/>
            <a:ext cx="604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Utilisable en tous points de parcelle et régime moteur constant</a:t>
            </a:r>
          </a:p>
        </p:txBody>
      </p:sp>
    </p:spTree>
    <p:extLst>
      <p:ext uri="{BB962C8B-B14F-4D97-AF65-F5344CB8AC3E}">
        <p14:creationId xmlns:p14="http://schemas.microsoft.com/office/powerpoint/2010/main" val="224040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47244B-1DD7-4F59-87AC-16040002255C}"/>
              </a:ext>
            </a:extLst>
          </p:cNvPr>
          <p:cNvSpPr/>
          <p:nvPr/>
        </p:nvSpPr>
        <p:spPr>
          <a:xfrm>
            <a:off x="1025706" y="1520735"/>
            <a:ext cx="9927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322F29"/>
                </a:solidFill>
                <a:latin typeface="Archivo"/>
              </a:rPr>
              <a:t>Diluer par au moins 100 la concentration du dernier fond de cuve</a:t>
            </a:r>
          </a:p>
          <a:p>
            <a:r>
              <a:rPr lang="fr-FR" sz="2400" dirty="0">
                <a:solidFill>
                  <a:srgbClr val="322F29"/>
                </a:solidFill>
                <a:latin typeface="Archivo"/>
              </a:rPr>
              <a:t>Le rinçage ne doit intervenir qu’après désamorçage complet de la pompe. </a:t>
            </a:r>
          </a:p>
          <a:p>
            <a:r>
              <a:rPr lang="fr-FR" sz="2400" dirty="0">
                <a:solidFill>
                  <a:srgbClr val="322F29"/>
                </a:solidFill>
                <a:latin typeface="Archivo"/>
              </a:rPr>
              <a:t>Il faut alors diluer la bouillie résiduelle dans au moins </a:t>
            </a:r>
            <a:r>
              <a:rPr lang="fr-FR" sz="2400" b="1" u="sng" dirty="0">
                <a:solidFill>
                  <a:srgbClr val="322F29"/>
                </a:solidFill>
                <a:latin typeface="Archivo"/>
              </a:rPr>
              <a:t>5 fois </a:t>
            </a:r>
            <a:r>
              <a:rPr lang="fr-FR" sz="2400" dirty="0">
                <a:solidFill>
                  <a:srgbClr val="322F29"/>
                </a:solidFill>
                <a:latin typeface="Archivo"/>
              </a:rPr>
              <a:t>son volume d’eau clair. Ce volume dilué doit circuler dans tout l’appareil, puis être pulvérisé dans la parcelle jusqu’à ce que la pompe se désamorce à nouveau. </a:t>
            </a:r>
          </a:p>
          <a:p>
            <a:endParaRPr lang="fr-FR" sz="2400" dirty="0">
              <a:solidFill>
                <a:srgbClr val="322F29"/>
              </a:solidFill>
              <a:latin typeface="Archivo"/>
            </a:endParaRPr>
          </a:p>
          <a:p>
            <a:r>
              <a:rPr lang="fr-FR" sz="2400" dirty="0">
                <a:solidFill>
                  <a:srgbClr val="322F29"/>
                </a:solidFill>
                <a:latin typeface="Archivo"/>
              </a:rPr>
              <a:t>Réaliser cette opération </a:t>
            </a:r>
            <a:r>
              <a:rPr lang="fr-FR" sz="2400" b="1" u="sng" dirty="0">
                <a:solidFill>
                  <a:srgbClr val="322F29"/>
                </a:solidFill>
                <a:latin typeface="Archivo"/>
              </a:rPr>
              <a:t>2 à 3 fois </a:t>
            </a:r>
            <a:r>
              <a:rPr lang="fr-FR" sz="2400" dirty="0">
                <a:solidFill>
                  <a:srgbClr val="322F29"/>
                </a:solidFill>
                <a:latin typeface="Archivo"/>
              </a:rPr>
              <a:t>consécutivement avec un volume d’eau total au moins égal à 10% du volume de la cuve principale de manière à diluer au moins par 100 le dernier </a:t>
            </a:r>
            <a:r>
              <a:rPr lang="fr-FR" sz="2400" dirty="0">
                <a:solidFill>
                  <a:srgbClr val="0F6867"/>
                </a:solidFill>
                <a:latin typeface="Archivo"/>
                <a:hlinkClick r:id="rId2"/>
              </a:rPr>
              <a:t>fond de cuve</a:t>
            </a:r>
            <a:r>
              <a:rPr lang="fr-FR" sz="2400" dirty="0">
                <a:solidFill>
                  <a:srgbClr val="322F29"/>
                </a:solidFill>
                <a:latin typeface="Archivo"/>
              </a:rPr>
              <a:t>. </a:t>
            </a:r>
          </a:p>
          <a:p>
            <a:endParaRPr lang="fr-FR" sz="2400" dirty="0">
              <a:solidFill>
                <a:srgbClr val="322F29"/>
              </a:solidFill>
              <a:latin typeface="Archivo"/>
            </a:endParaRPr>
          </a:p>
          <a:p>
            <a:r>
              <a:rPr lang="fr-FR" sz="2400" dirty="0">
                <a:solidFill>
                  <a:srgbClr val="322F29"/>
                </a:solidFill>
                <a:latin typeface="Archivo"/>
              </a:rPr>
              <a:t>La dernière étape consiste alors à vidanger ce dernier fond de cuve sur la parcelle, et de nettoyer les filtres.</a:t>
            </a:r>
            <a:endParaRPr lang="fr-FR" sz="2400" b="0" i="0" dirty="0">
              <a:solidFill>
                <a:srgbClr val="322F29"/>
              </a:solidFill>
              <a:effectLst/>
              <a:latin typeface="Archiv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5AE5F-110B-B2BD-7B83-E9476F4BD461}"/>
              </a:ext>
            </a:extLst>
          </p:cNvPr>
          <p:cNvSpPr txBox="1"/>
          <p:nvPr/>
        </p:nvSpPr>
        <p:spPr>
          <a:xfrm>
            <a:off x="6227064" y="6371029"/>
            <a:ext cx="7439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http://oad.arvalis-infos.fr/fondcuve/FR/Lespdf/Exemple.pdf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D4909-61C6-414A-B86E-BD347D214AA3}"/>
              </a:ext>
            </a:extLst>
          </p:cNvPr>
          <p:cNvSpPr/>
          <p:nvPr/>
        </p:nvSpPr>
        <p:spPr>
          <a:xfrm>
            <a:off x="0" y="434459"/>
            <a:ext cx="12192000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RINCAGE AUX CHAMPS</a:t>
            </a:r>
          </a:p>
          <a:p>
            <a:pPr algn="ctr">
              <a:spcBef>
                <a:spcPct val="0"/>
              </a:spcBef>
            </a:pP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314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920CA8-4404-4C61-BAA4-FB29D21D02A2}"/>
              </a:ext>
            </a:extLst>
          </p:cNvPr>
          <p:cNvSpPr/>
          <p:nvPr/>
        </p:nvSpPr>
        <p:spPr>
          <a:xfrm>
            <a:off x="621792" y="1166843"/>
            <a:ext cx="11027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0" i="0" dirty="0">
                <a:effectLst/>
                <a:latin typeface="Archivo Narrow"/>
              </a:rPr>
              <a:t>Pour présenter son pulvérisateur au contrôle, le propriétaire doit veiller à respecter une série de recommandations :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le pulvérisateur doit être parfaitement propre (intérieur et extérieur),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le pulvérisateur doit être en état de marche,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le pulvérisateur doit être équipé de la protection de cardan: </a:t>
            </a:r>
            <a:r>
              <a:rPr lang="fr-FR" sz="2400" b="0" i="0" u="sng" dirty="0">
                <a:effectLst/>
                <a:latin typeface="Archivo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d'explication,</a:t>
            </a:r>
            <a:endParaRPr lang="fr-FR" sz="2400" b="0" i="0" dirty="0">
              <a:effectLst/>
              <a:latin typeface="Archivo Narrow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la cuve doit être pleine d’eau claire,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le tracteur présenté doit être celui utilisé avec le pulvérisateur (dans le cas d'un DPAE avec capteur de vitesse sur le tracteur),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fr-FR" sz="2400" b="0" i="0" dirty="0">
                <a:effectLst/>
                <a:latin typeface="Archivo Narrow"/>
              </a:rPr>
              <a:t>les filtres et les buses doivent être propres.</a:t>
            </a:r>
          </a:p>
          <a:p>
            <a:br>
              <a:rPr lang="fr-FR" sz="2400" b="0" i="0" dirty="0">
                <a:solidFill>
                  <a:srgbClr val="666575"/>
                </a:solidFill>
                <a:effectLst/>
                <a:latin typeface="Archivo Narrow"/>
              </a:rPr>
            </a:br>
            <a:r>
              <a:rPr lang="fr-FR" sz="2400" b="1" i="0" dirty="0">
                <a:solidFill>
                  <a:srgbClr val="666575"/>
                </a:solidFill>
                <a:effectLst/>
                <a:latin typeface="Archivo Narrow"/>
              </a:rPr>
              <a:t>Attention, pour la plupart de ces remarques, si elles ne sont pas respectées,  il est probable que le contrôle ne puisse pas avoir lieu.</a:t>
            </a:r>
            <a:endParaRPr lang="fr-FR" sz="2400" b="0" i="0" dirty="0">
              <a:solidFill>
                <a:srgbClr val="666575"/>
              </a:solidFill>
              <a:effectLst/>
              <a:latin typeface="Archivo Narrow"/>
            </a:endParaRPr>
          </a:p>
          <a:p>
            <a:r>
              <a:rPr lang="fr-FR" b="0" i="0" dirty="0">
                <a:solidFill>
                  <a:srgbClr val="666575"/>
                </a:solidFill>
                <a:effectLst/>
                <a:latin typeface="Archivo Narrow"/>
              </a:rPr>
              <a:t> 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A5C65DA-D6FB-4D07-87C7-E33EA720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2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Préparation pulvérisateur pour contrôle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5E7D6-40B7-4AE6-DFBD-2744B11056F7}"/>
              </a:ext>
            </a:extLst>
          </p:cNvPr>
          <p:cNvSpPr txBox="1"/>
          <p:nvPr/>
        </p:nvSpPr>
        <p:spPr>
          <a:xfrm>
            <a:off x="0" y="6381279"/>
            <a:ext cx="11823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https://www.crodip.fr/tout-sur-le-controle-pulverisateur.php</a:t>
            </a:r>
          </a:p>
        </p:txBody>
      </p:sp>
    </p:spTree>
    <p:extLst>
      <p:ext uri="{BB962C8B-B14F-4D97-AF65-F5344CB8AC3E}">
        <p14:creationId xmlns:p14="http://schemas.microsoft.com/office/powerpoint/2010/main" val="1898930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6E47-51DB-3A78-EF64-3F07758D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B69D-A660-42DB-3131-D9775446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09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FA60-96CE-29F0-9880-E948438B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54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Tableau </a:t>
            </a:r>
            <a:r>
              <a:rPr lang="en-US" dirty="0" err="1">
                <a:cs typeface="Calibri Light"/>
              </a:rPr>
              <a:t>normalisé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débit</a:t>
            </a:r>
            <a:r>
              <a:rPr lang="en-US" dirty="0">
                <a:cs typeface="Calibri Light"/>
              </a:rPr>
              <a:t> / 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C56-A4A7-A1FD-A508-67BCC095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" y="1440317"/>
            <a:ext cx="11085576" cy="56006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FEEFC-3192-B941-837F-F5D576F1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380" y="908958"/>
            <a:ext cx="6749732" cy="5511853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275B3DBE-93DF-67F2-CEC1-558024601299}"/>
              </a:ext>
            </a:extLst>
          </p:cNvPr>
          <p:cNvSpPr/>
          <p:nvPr/>
        </p:nvSpPr>
        <p:spPr>
          <a:xfrm>
            <a:off x="8361035" y="2563131"/>
            <a:ext cx="220990" cy="38471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A5667E9-4DFB-312C-4DBA-5DD689EC5857}"/>
              </a:ext>
            </a:extLst>
          </p:cNvPr>
          <p:cNvSpPr/>
          <p:nvPr/>
        </p:nvSpPr>
        <p:spPr>
          <a:xfrm>
            <a:off x="8376868" y="1634558"/>
            <a:ext cx="21771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79A19-2AFF-4852-4DFF-8598D8794BC7}"/>
              </a:ext>
            </a:extLst>
          </p:cNvPr>
          <p:cNvSpPr txBox="1"/>
          <p:nvPr/>
        </p:nvSpPr>
        <p:spPr>
          <a:xfrm>
            <a:off x="8718118" y="167134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00FF00"/>
                </a:highlight>
                <a:cs typeface="Calibri"/>
              </a:rPr>
              <a:t>Filtre</a:t>
            </a:r>
          </a:p>
          <a:p>
            <a:r>
              <a:rPr lang="en-US" dirty="0" err="1">
                <a:highlight>
                  <a:srgbClr val="00FF00"/>
                </a:highlight>
                <a:cs typeface="Calibri"/>
              </a:rPr>
              <a:t>maillage</a:t>
            </a:r>
            <a:r>
              <a:rPr lang="en-US" dirty="0">
                <a:highlight>
                  <a:srgbClr val="00FF00"/>
                </a:highlight>
                <a:cs typeface="Calibri"/>
              </a:rPr>
              <a:t> 100</a:t>
            </a:r>
          </a:p>
          <a:p>
            <a:r>
              <a:rPr lang="en-US" dirty="0">
                <a:highlight>
                  <a:srgbClr val="00FF00"/>
                </a:highlight>
                <a:cs typeface="Calibri"/>
              </a:rPr>
              <a:t>Vert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4959F-6575-0452-78F2-F7A63202A803}"/>
              </a:ext>
            </a:extLst>
          </p:cNvPr>
          <p:cNvSpPr txBox="1"/>
          <p:nvPr/>
        </p:nvSpPr>
        <p:spPr>
          <a:xfrm>
            <a:off x="8723528" y="396292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  <a:cs typeface="Calibri"/>
              </a:rPr>
              <a:t>Filtre</a:t>
            </a:r>
            <a:endParaRPr lang="en-US" dirty="0">
              <a:highlight>
                <a:srgbClr val="FF0000"/>
              </a:highlight>
              <a:cs typeface="Calibri"/>
            </a:endParaRPr>
          </a:p>
          <a:p>
            <a:r>
              <a:rPr lang="en-US" dirty="0" err="1">
                <a:highlight>
                  <a:srgbClr val="FF0000"/>
                </a:highlight>
                <a:cs typeface="Calibri"/>
              </a:rPr>
              <a:t>maillage</a:t>
            </a:r>
            <a:r>
              <a:rPr lang="en-US" dirty="0">
                <a:highlight>
                  <a:srgbClr val="FF0000"/>
                </a:highlight>
                <a:cs typeface="Calibri"/>
              </a:rPr>
              <a:t> 50</a:t>
            </a:r>
          </a:p>
          <a:p>
            <a:r>
              <a:rPr lang="en-US" dirty="0">
                <a:highlight>
                  <a:srgbClr val="FF0000"/>
                </a:highlight>
                <a:cs typeface="Calibri"/>
              </a:rPr>
              <a:t>Rouge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8E6911-8EE1-5BD0-4520-741D85998E41}"/>
              </a:ext>
            </a:extLst>
          </p:cNvPr>
          <p:cNvSpPr txBox="1"/>
          <p:nvPr/>
        </p:nvSpPr>
        <p:spPr>
          <a:xfrm>
            <a:off x="10751835" y="2754821"/>
            <a:ext cx="125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00FFFF"/>
                </a:highlight>
              </a:rPr>
              <a:t>Filtre</a:t>
            </a:r>
          </a:p>
          <a:p>
            <a:r>
              <a:rPr lang="fr-FR" dirty="0">
                <a:highlight>
                  <a:srgbClr val="00FFFF"/>
                </a:highlight>
              </a:rPr>
              <a:t>maillage 80</a:t>
            </a:r>
          </a:p>
          <a:p>
            <a:r>
              <a:rPr lang="fr-FR" dirty="0">
                <a:highlight>
                  <a:srgbClr val="00FFFF"/>
                </a:highlight>
              </a:rPr>
              <a:t>Bleu</a:t>
            </a:r>
          </a:p>
        </p:txBody>
      </p:sp>
    </p:spTree>
    <p:extLst>
      <p:ext uri="{BB962C8B-B14F-4D97-AF65-F5344CB8AC3E}">
        <p14:creationId xmlns:p14="http://schemas.microsoft.com/office/powerpoint/2010/main" val="243385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3FE4-0296-4D16-D832-30263C09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460"/>
            <a:ext cx="12191999" cy="1280890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Applications smartphone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9086-B6C3-A234-0921-D7180508A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6" y="2017486"/>
            <a:ext cx="10563224" cy="3078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 Choix des buses  				</a:t>
            </a:r>
            <a:r>
              <a:rPr lang="en-US" sz="3200" dirty="0">
                <a:cs typeface="Calibri"/>
                <a:sym typeface="Wingdings" panose="05000000000000000000" pitchFamily="2" charset="2"/>
              </a:rPr>
              <a:t></a:t>
            </a:r>
            <a:r>
              <a:rPr lang="en-US" sz="3200" dirty="0">
                <a:cs typeface="Calibri"/>
              </a:rPr>
              <a:t> 	</a:t>
            </a:r>
            <a:r>
              <a:rPr lang="en-US" sz="3200" b="1" dirty="0" err="1">
                <a:cs typeface="Calibri"/>
              </a:rPr>
              <a:t>Optibuse</a:t>
            </a:r>
            <a:endParaRPr lang="en-US" sz="3200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Etalonnage</a:t>
            </a:r>
            <a:r>
              <a:rPr lang="en-US" sz="3200" dirty="0">
                <a:cs typeface="Calibri"/>
              </a:rPr>
              <a:t>						</a:t>
            </a:r>
            <a:r>
              <a:rPr lang="en-US" sz="3200" dirty="0">
                <a:cs typeface="Calibri"/>
                <a:sym typeface="Wingdings" panose="05000000000000000000" pitchFamily="2" charset="2"/>
              </a:rPr>
              <a:t> 	</a:t>
            </a:r>
            <a:r>
              <a:rPr lang="en-US" sz="3200" b="1" dirty="0">
                <a:cs typeface="Calibri"/>
              </a:rPr>
              <a:t>Sprayer Calibrator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Remplissage</a:t>
            </a:r>
            <a:r>
              <a:rPr lang="en-US" sz="3200" dirty="0">
                <a:cs typeface="Calibri"/>
              </a:rPr>
              <a:t> de la </a:t>
            </a:r>
            <a:r>
              <a:rPr lang="en-US" sz="3200" dirty="0" err="1">
                <a:cs typeface="Calibri"/>
              </a:rPr>
              <a:t>cuve</a:t>
            </a:r>
            <a:r>
              <a:rPr lang="en-US" sz="3200" dirty="0">
                <a:cs typeface="Calibri"/>
              </a:rPr>
              <a:t> 	</a:t>
            </a:r>
            <a:r>
              <a:rPr lang="en-US" sz="3200" dirty="0">
                <a:cs typeface="Calibri"/>
                <a:sym typeface="Wingdings" panose="05000000000000000000" pitchFamily="2" charset="2"/>
              </a:rPr>
              <a:t> 	</a:t>
            </a:r>
            <a:r>
              <a:rPr lang="en-US" sz="3200" b="1" dirty="0" err="1">
                <a:cs typeface="Calibri"/>
              </a:rPr>
              <a:t>Préciloc</a:t>
            </a:r>
            <a:endParaRPr lang="en-U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41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E6F96ED-BF19-4CF8-A08E-D4DC8CA50DB0}"/>
              </a:ext>
            </a:extLst>
          </p:cNvPr>
          <p:cNvSpPr txBox="1"/>
          <p:nvPr/>
        </p:nvSpPr>
        <p:spPr>
          <a:xfrm>
            <a:off x="4733365" y="1393924"/>
            <a:ext cx="7458635" cy="301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/>
              </a:rPr>
              <a:t>Réduction possible sous conditions :</a:t>
            </a:r>
          </a:p>
          <a:p>
            <a:pPr marL="625475" indent="-6254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Enregistrement des applications </a:t>
            </a:r>
          </a:p>
          <a:p>
            <a:pPr marL="625475" indent="-6254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Dispositif végétalisé (5 mètres)</a:t>
            </a:r>
          </a:p>
          <a:p>
            <a:pPr marL="625475" indent="-6254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Utilisation de matériel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réduisant la dérive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(66%)</a:t>
            </a:r>
          </a:p>
          <a:p>
            <a:pPr marL="625475" indent="-6254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Application de la chartre riverain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	  (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Information préalable obligatoire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/>
              </a:rPr>
              <a:t>)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1910E09-834A-484B-8F7A-0CED53AB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02" y="272418"/>
            <a:ext cx="8036975" cy="677152"/>
          </a:xfrm>
        </p:spPr>
        <p:txBody>
          <a:bodyPr/>
          <a:lstStyle/>
          <a:p>
            <a:pPr algn="ctr"/>
            <a:r>
              <a:rPr lang="fr-FR" dirty="0"/>
              <a:t>Réduction de ZNT Riverains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5311F-0B03-6A9B-3C96-7F5D8546281F}"/>
              </a:ext>
            </a:extLst>
          </p:cNvPr>
          <p:cNvSpPr txBox="1"/>
          <p:nvPr/>
        </p:nvSpPr>
        <p:spPr>
          <a:xfrm>
            <a:off x="4839586" y="6443330"/>
            <a:ext cx="73063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https://www.</a:t>
            </a:r>
            <a:r>
              <a:rPr lang="en-US" sz="1400" dirty="0"/>
              <a:t>eaureunion.fr/fileadmin/user_upload/Chroniques/2022/22.08.16_CHRONIQUES_de_L</a:t>
            </a:r>
            <a:r>
              <a:rPr lang="en-US" sz="1200" dirty="0"/>
              <a:t>_EAU_127.pdf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B7DCAD-DFB3-081F-9C8B-3B4E73C4F0D0}"/>
              </a:ext>
            </a:extLst>
          </p:cNvPr>
          <p:cNvSpPr txBox="1"/>
          <p:nvPr/>
        </p:nvSpPr>
        <p:spPr>
          <a:xfrm>
            <a:off x="5235879" y="5373666"/>
            <a:ext cx="563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n-lt"/>
                <a:sym typeface="Wingdings" panose="05000000000000000000" pitchFamily="2" charset="2"/>
                <a:hlinkClick r:id="rId3"/>
              </a:rPr>
              <a:t>https://agriculture.gouv.fr/materiels-permettant-la-limitation-de-la-derive-de-pulverisation-des-produits-phytopharmaceutiques</a:t>
            </a:r>
            <a:r>
              <a:rPr lang="fr-FR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57A16C-C94F-D07F-1D9F-84E598BF2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41" y="949570"/>
            <a:ext cx="4243919" cy="49877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6B0994-07B9-AAEF-1933-0952E7EA6AB1}"/>
              </a:ext>
            </a:extLst>
          </p:cNvPr>
          <p:cNvSpPr txBox="1"/>
          <p:nvPr/>
        </p:nvSpPr>
        <p:spPr>
          <a:xfrm>
            <a:off x="319841" y="6073998"/>
            <a:ext cx="402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canne 5 ou 10 mètres </a:t>
            </a:r>
          </a:p>
          <a:p>
            <a:pPr algn="ctr"/>
            <a:r>
              <a:rPr lang="fr-FR" sz="1200" dirty="0"/>
              <a:t>(10 m pour : </a:t>
            </a:r>
            <a:r>
              <a:rPr lang="fr-FR" sz="1200" dirty="0">
                <a:latin typeface="+mn-lt"/>
              </a:rPr>
              <a:t>Camix, Elumis, Merlin Flexx, Callisto)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975B74-FBDE-89B3-DC49-250765CBCB19}"/>
              </a:ext>
            </a:extLst>
          </p:cNvPr>
          <p:cNvSpPr/>
          <p:nvPr/>
        </p:nvSpPr>
        <p:spPr>
          <a:xfrm>
            <a:off x="3634945" y="3561943"/>
            <a:ext cx="705600" cy="554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1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7E673-AEF8-484D-957A-279C8694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3" y="1718443"/>
            <a:ext cx="10515600" cy="3379650"/>
          </a:xfrm>
        </p:spPr>
        <p:txBody>
          <a:bodyPr>
            <a:normAutofit fontScale="62500" lnSpcReduction="20000"/>
          </a:bodyPr>
          <a:lstStyle/>
          <a:p>
            <a:pPr marL="536575" indent="-536575"/>
            <a:r>
              <a:rPr lang="fr-FR" sz="3600" dirty="0"/>
              <a:t>Produits disponibles </a:t>
            </a:r>
            <a:r>
              <a:rPr lang="fr-FR" sz="3600" u="sng" dirty="0"/>
              <a:t>limités</a:t>
            </a:r>
            <a:r>
              <a:rPr lang="fr-FR" sz="3600" dirty="0"/>
              <a:t> en nombre et en dose d’application</a:t>
            </a:r>
          </a:p>
          <a:p>
            <a:pPr marL="536575" indent="-536575"/>
            <a:endParaRPr lang="fr-FR" sz="3600" dirty="0"/>
          </a:p>
          <a:p>
            <a:pPr marL="536575" indent="-536575"/>
            <a:r>
              <a:rPr lang="fr-FR" sz="3600" u="sng" dirty="0"/>
              <a:t>Surconsommation</a:t>
            </a:r>
            <a:r>
              <a:rPr lang="fr-FR" sz="3600" dirty="0"/>
              <a:t> = perte d’argent &amp;    impact environnement &amp; santé (+ risques réglementaires)</a:t>
            </a:r>
          </a:p>
          <a:p>
            <a:pPr marL="536575" indent="-536575"/>
            <a:endParaRPr lang="fr-FR" sz="3600" dirty="0"/>
          </a:p>
          <a:p>
            <a:pPr marL="536575" indent="-536575"/>
            <a:r>
              <a:rPr lang="fr-FR" sz="3600" u="sng" dirty="0"/>
              <a:t>Sous-consommatio</a:t>
            </a:r>
            <a:r>
              <a:rPr lang="fr-FR" sz="3600" dirty="0"/>
              <a:t>n =      voire suppression de l’efficacité sur adventices = perte d’argent et nécessité de recommencer</a:t>
            </a:r>
          </a:p>
          <a:p>
            <a:pPr marL="536575" indent="-536575"/>
            <a:endParaRPr lang="fr-FR" sz="3600" dirty="0"/>
          </a:p>
          <a:p>
            <a:pPr marL="536575" indent="-536575"/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dirty="0"/>
              <a:t>il faut en assurer la </a:t>
            </a:r>
            <a:r>
              <a:rPr lang="fr-FR" sz="3600" b="1" dirty="0"/>
              <a:t>meilleure application</a:t>
            </a:r>
            <a:r>
              <a:rPr lang="fr-FR" sz="3600" dirty="0"/>
              <a:t>.</a:t>
            </a:r>
          </a:p>
          <a:p>
            <a:pPr marL="536575" indent="-536575"/>
            <a:endParaRPr lang="fr-FR" sz="3600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0D31770-C44F-00A8-58D1-DD2CC51BB9F2}"/>
              </a:ext>
            </a:extLst>
          </p:cNvPr>
          <p:cNvCxnSpPr/>
          <p:nvPr/>
        </p:nvCxnSpPr>
        <p:spPr>
          <a:xfrm flipV="1">
            <a:off x="6801633" y="2474295"/>
            <a:ext cx="225469" cy="313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AA04DDC-E207-93C9-1C73-062F45E97E0D}"/>
              </a:ext>
            </a:extLst>
          </p:cNvPr>
          <p:cNvCxnSpPr>
            <a:cxnSpLocks/>
          </p:cNvCxnSpPr>
          <p:nvPr/>
        </p:nvCxnSpPr>
        <p:spPr>
          <a:xfrm>
            <a:off x="4749453" y="3666356"/>
            <a:ext cx="235906" cy="354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D59A12-F5FA-41EF-923E-6C772E8FBCD7}"/>
              </a:ext>
            </a:extLst>
          </p:cNvPr>
          <p:cNvSpPr/>
          <p:nvPr/>
        </p:nvSpPr>
        <p:spPr>
          <a:xfrm>
            <a:off x="1642437" y="1489893"/>
            <a:ext cx="9253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1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7461F0-73FF-4935-957B-556826FDAE70}"/>
              </a:ext>
            </a:extLst>
          </p:cNvPr>
          <p:cNvSpPr/>
          <p:nvPr/>
        </p:nvSpPr>
        <p:spPr>
          <a:xfrm>
            <a:off x="-69866" y="6488668"/>
            <a:ext cx="12713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https://www.teejet.com/fr-fr/-/media/dam/agricultural/europe---france/sales-material/catalog/cat51a-fr.pdf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169674-988E-4080-A240-8A7BF4111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1" y="2202580"/>
            <a:ext cx="6531429" cy="348342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4946171-C7BC-4750-930C-3BB969F8BD48}"/>
              </a:ext>
            </a:extLst>
          </p:cNvPr>
          <p:cNvSpPr/>
          <p:nvPr/>
        </p:nvSpPr>
        <p:spPr>
          <a:xfrm>
            <a:off x="9645162" y="4074831"/>
            <a:ext cx="2617177" cy="1791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B101BA-C862-4EC4-BDA2-E495C5881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29" y="123092"/>
            <a:ext cx="5458409" cy="64008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02DC22D-890D-9C74-1BC9-DCA181FA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54" y="171694"/>
            <a:ext cx="4951228" cy="1343283"/>
          </a:xfrm>
        </p:spPr>
        <p:txBody>
          <a:bodyPr/>
          <a:lstStyle/>
          <a:p>
            <a:pPr algn="ctr"/>
            <a:r>
              <a:rPr lang="fr-FR" dirty="0"/>
              <a:t>Débit des  buses </a:t>
            </a:r>
          </a:p>
        </p:txBody>
      </p:sp>
    </p:spTree>
    <p:extLst>
      <p:ext uri="{BB962C8B-B14F-4D97-AF65-F5344CB8AC3E}">
        <p14:creationId xmlns:p14="http://schemas.microsoft.com/office/powerpoint/2010/main" val="26807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D86D9-82A2-205B-416D-52E27C24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040"/>
            <a:ext cx="12191999" cy="1280890"/>
          </a:xfrm>
        </p:spPr>
        <p:txBody>
          <a:bodyPr/>
          <a:lstStyle/>
          <a:p>
            <a:pPr algn="ctr"/>
            <a:r>
              <a:rPr lang="fr-FR" dirty="0"/>
              <a:t>Choix vitesse / vitesse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A2370-7D67-45B3-AEA6-BEF6BBFF9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0185"/>
          </a:xfrm>
        </p:spPr>
        <p:txBody>
          <a:bodyPr/>
          <a:lstStyle/>
          <a:p>
            <a:pPr algn="just"/>
            <a:r>
              <a:rPr lang="fr-FR" dirty="0"/>
              <a:t>Vitesse avec utilisation de l’accélérateur manuel moteur pour </a:t>
            </a:r>
            <a:r>
              <a:rPr lang="fr-FR" dirty="0" err="1"/>
              <a:t>pdf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1722690-18AF-CA21-F18F-3BDC0EF4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65555"/>
              </p:ext>
            </p:extLst>
          </p:nvPr>
        </p:nvGraphicFramePr>
        <p:xfrm>
          <a:off x="10708004" y="3061668"/>
          <a:ext cx="923827" cy="2554644"/>
        </p:xfrm>
        <a:graphic>
          <a:graphicData uri="http://schemas.openxmlformats.org/drawingml/2006/table">
            <a:tbl>
              <a:tblPr/>
              <a:tblGrid>
                <a:gridCol w="923827">
                  <a:extLst>
                    <a:ext uri="{9D8B030D-6E8A-4147-A177-3AD203B41FA5}">
                      <a16:colId xmlns:a16="http://schemas.microsoft.com/office/drawing/2014/main" val="2795912262"/>
                    </a:ext>
                  </a:extLst>
                </a:gridCol>
              </a:tblGrid>
              <a:tr h="2504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l/minute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226626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93082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46860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09568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3022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30034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32216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48839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63134"/>
                  </a:ext>
                </a:extLst>
              </a:tr>
            </a:tbl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1C01A684-C15E-6F7C-FB71-EDEAC453D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27296"/>
              </p:ext>
            </p:extLst>
          </p:nvPr>
        </p:nvGraphicFramePr>
        <p:xfrm>
          <a:off x="705945" y="2748407"/>
          <a:ext cx="9469680" cy="301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46952" imgH="1415180" progId="Excel.Sheet.12">
                  <p:embed/>
                </p:oleObj>
              </mc:Choice>
              <mc:Fallback>
                <p:oleObj name="Worksheet" r:id="rId2" imgW="4446952" imgH="1415180" progId="Excel.Shee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1C01A684-C15E-6F7C-FB71-EDEAC453D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5945" y="2748407"/>
                        <a:ext cx="9469680" cy="301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13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D564C-4A62-4C8F-A336-9525C147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325"/>
            <a:ext cx="12192000" cy="10990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Diamètre volumétrique médian </a:t>
            </a:r>
            <a:br>
              <a:rPr lang="fr-FR" dirty="0"/>
            </a:br>
            <a:r>
              <a:rPr lang="fr-FR" dirty="0"/>
              <a:t>(taille des gouttes)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76872A-BC93-4517-83C7-D4E5BD9F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267" y="2460172"/>
            <a:ext cx="4649465" cy="31029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2D3C3F-324E-4A9D-9132-617A6FF30872}"/>
              </a:ext>
            </a:extLst>
          </p:cNvPr>
          <p:cNvSpPr txBox="1"/>
          <p:nvPr/>
        </p:nvSpPr>
        <p:spPr>
          <a:xfrm>
            <a:off x="8808677" y="4642486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Très fines </a:t>
            </a:r>
          </a:p>
          <a:p>
            <a:r>
              <a:rPr lang="fr-FR" dirty="0"/>
              <a:t>(brouillard)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CB050D-5BA9-4549-A3E0-5C6538527840}"/>
              </a:ext>
            </a:extLst>
          </p:cNvPr>
          <p:cNvSpPr txBox="1"/>
          <p:nvPr/>
        </p:nvSpPr>
        <p:spPr>
          <a:xfrm>
            <a:off x="4042410" y="1569702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Très grosses</a:t>
            </a:r>
          </a:p>
          <a:p>
            <a:r>
              <a:rPr lang="fr-FR" dirty="0"/>
              <a:t>(Injection d’air)</a:t>
            </a:r>
          </a:p>
        </p:txBody>
      </p:sp>
    </p:spTree>
    <p:extLst>
      <p:ext uri="{BB962C8B-B14F-4D97-AF65-F5344CB8AC3E}">
        <p14:creationId xmlns:p14="http://schemas.microsoft.com/office/powerpoint/2010/main" val="52320519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ae4aa2-f92e-4ddd-b386-b34a68deef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1AE30BFB54C4181F59DBEFF4356FC" ma:contentTypeVersion="16" ma:contentTypeDescription="Crée un document." ma:contentTypeScope="" ma:versionID="1ac0bc62118237c86bfe135918f8a506">
  <xsd:schema xmlns:xsd="http://www.w3.org/2001/XMLSchema" xmlns:xs="http://www.w3.org/2001/XMLSchema" xmlns:p="http://schemas.microsoft.com/office/2006/metadata/properties" xmlns:ns3="6fae4aa2-f92e-4ddd-b386-b34a68deef7b" xmlns:ns4="0f6c6e0b-799b-4c08-a887-35f88bd392db" targetNamespace="http://schemas.microsoft.com/office/2006/metadata/properties" ma:root="true" ma:fieldsID="5961344cd9affbe150e955306dd51ca6" ns3:_="" ns4:_="">
    <xsd:import namespace="6fae4aa2-f92e-4ddd-b386-b34a68deef7b"/>
    <xsd:import namespace="0f6c6e0b-799b-4c08-a887-35f88bd392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e4aa2-f92e-4ddd-b386-b34a68dee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c6e0b-799b-4c08-a887-35f88bd392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A5EE2-ED67-486D-AE68-6CC03E6274F6}">
  <ds:schemaRefs>
    <ds:schemaRef ds:uri="http://schemas.microsoft.com/office/2006/metadata/properties"/>
    <ds:schemaRef ds:uri="http://schemas.microsoft.com/office/infopath/2007/PartnerControls"/>
    <ds:schemaRef ds:uri="6fae4aa2-f92e-4ddd-b386-b34a68deef7b"/>
  </ds:schemaRefs>
</ds:datastoreItem>
</file>

<file path=customXml/itemProps2.xml><?xml version="1.0" encoding="utf-8"?>
<ds:datastoreItem xmlns:ds="http://schemas.openxmlformats.org/officeDocument/2006/customXml" ds:itemID="{7FB9F8B3-06AF-40A3-892F-3B34B2662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683C9-82CF-4DB5-8EBE-D899DD58A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e4aa2-f92e-4ddd-b386-b34a68deef7b"/>
    <ds:schemaRef ds:uri="0f6c6e0b-799b-4c08-a887-35f88bd39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3054</TotalTime>
  <Words>1348</Words>
  <Application>Microsoft Office PowerPoint</Application>
  <PresentationFormat>Grand écran</PresentationFormat>
  <Paragraphs>207</Paragraphs>
  <Slides>35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Archivo</vt:lpstr>
      <vt:lpstr>Archivo Narrow</vt:lpstr>
      <vt:lpstr>Arial</vt:lpstr>
      <vt:lpstr>Berlin Sans FB</vt:lpstr>
      <vt:lpstr>Calibri</vt:lpstr>
      <vt:lpstr>Century Gothic</vt:lpstr>
      <vt:lpstr>Google Sans</vt:lpstr>
      <vt:lpstr>Marianne</vt:lpstr>
      <vt:lpstr>Wingdings 3</vt:lpstr>
      <vt:lpstr>Brin</vt:lpstr>
      <vt:lpstr>Worksheet</vt:lpstr>
      <vt:lpstr>Séminaire participatif d’informations et d’échanges  </vt:lpstr>
      <vt:lpstr>Présentation PowerPoint</vt:lpstr>
      <vt:lpstr>ZNT</vt:lpstr>
      <vt:lpstr>Réduction de ZNT Riverains</vt:lpstr>
      <vt:lpstr>Présentation PowerPoint</vt:lpstr>
      <vt:lpstr>Présentation PowerPoint</vt:lpstr>
      <vt:lpstr>Débit des  buses </vt:lpstr>
      <vt:lpstr>Choix vitesse / vitesse</vt:lpstr>
      <vt:lpstr>Diamètre volumétrique médian  (taille des gouttes)</vt:lpstr>
      <vt:lpstr>Diamètre volumétrique médian  (taille des gouttes)</vt:lpstr>
      <vt:lpstr>Efficacité des buses anti-dérive </vt:lpstr>
      <vt:lpstr>Type de buses</vt:lpstr>
      <vt:lpstr> Les buses</vt:lpstr>
      <vt:lpstr>Les buses à jet plat à injection d’air</vt:lpstr>
      <vt:lpstr>Types de buses</vt:lpstr>
      <vt:lpstr>Buses de localisation</vt:lpstr>
      <vt:lpstr>Présentation PowerPoint</vt:lpstr>
      <vt:lpstr>Répartition de débit d'une buse </vt:lpstr>
      <vt:lpstr>Répartition buses à fente 110°</vt:lpstr>
      <vt:lpstr>Facteurs de variation de la dérive ou opposé à l’application sur la culture</vt:lpstr>
      <vt:lpstr>Efficacité d'un traitement rappel</vt:lpstr>
      <vt:lpstr>Prix d’un jeu de buses</vt:lpstr>
      <vt:lpstr>Présentation PowerPoint</vt:lpstr>
      <vt:lpstr>Filtration</vt:lpstr>
      <vt:lpstr>Cloche à air</vt:lpstr>
      <vt:lpstr>Régulateur de pression constante</vt:lpstr>
      <vt:lpstr>Particularité du DPM    Les petites vannes en plus…</vt:lpstr>
      <vt:lpstr>Etalonnage du débit d'un pulvérisateur</vt:lpstr>
      <vt:lpstr>Solutions de dépannage</vt:lpstr>
      <vt:lpstr>Prise de vitesse</vt:lpstr>
      <vt:lpstr>Présentation PowerPoint</vt:lpstr>
      <vt:lpstr>Préparation pulvérisateur pour contrôle</vt:lpstr>
      <vt:lpstr>Présentation PowerPoint</vt:lpstr>
      <vt:lpstr>Tableau normalisé débit / pression</vt:lpstr>
      <vt:lpstr>Applications smartphone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Vladimir Barbet-massin</dc:creator>
  <cp:lastModifiedBy>Alize Mansuy</cp:lastModifiedBy>
  <cp:revision>375</cp:revision>
  <cp:lastPrinted>2023-07-26T11:06:45Z</cp:lastPrinted>
  <dcterms:created xsi:type="dcterms:W3CDTF">2023-07-24T04:50:09Z</dcterms:created>
  <dcterms:modified xsi:type="dcterms:W3CDTF">2023-09-01T03:55:54Z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0x01010037C1AE30BFB54C4181F59DBEFF4356FC</vt:lpwstr>
  </property>
</Properties>
</file>