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84" r:id="rId3"/>
    <p:sldId id="285" r:id="rId4"/>
    <p:sldId id="276" r:id="rId5"/>
    <p:sldId id="293" r:id="rId6"/>
    <p:sldId id="294" r:id="rId7"/>
    <p:sldId id="286" r:id="rId8"/>
    <p:sldId id="296" r:id="rId9"/>
    <p:sldId id="298" r:id="rId10"/>
    <p:sldId id="299" r:id="rId11"/>
    <p:sldId id="295" r:id="rId12"/>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D07758A-B923-41F0-8F49-7F2B5A620524}" type="datetimeFigureOut">
              <a:rPr lang="fr-FR" smtClean="0"/>
              <a:t>18/03/2019</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7AF4306-C191-4297-84EA-7B9C5FB90F5A}" type="slidenum">
              <a:rPr lang="fr-FR" smtClean="0"/>
              <a:t>‹N°›</a:t>
            </a:fld>
            <a:endParaRPr lang="fr-FR"/>
          </a:p>
        </p:txBody>
      </p:sp>
    </p:spTree>
    <p:extLst>
      <p:ext uri="{BB962C8B-B14F-4D97-AF65-F5344CB8AC3E}">
        <p14:creationId xmlns:p14="http://schemas.microsoft.com/office/powerpoint/2010/main" val="777822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BDC7CB-36B5-E345-A434-6AACD9823394}" type="datetimeFigureOut">
              <a:rPr lang="fr-FR" smtClean="0"/>
              <a:t>18/03/2019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CA756E-EDAA-E340-A34F-63525B9A9B0B}" type="slidenum">
              <a:rPr lang="fr-FR" smtClean="0"/>
              <a:t>‹N°›</a:t>
            </a:fld>
            <a:endParaRPr lang="fr-FR"/>
          </a:p>
        </p:txBody>
      </p:sp>
    </p:spTree>
    <p:extLst>
      <p:ext uri="{BB962C8B-B14F-4D97-AF65-F5344CB8AC3E}">
        <p14:creationId xmlns:p14="http://schemas.microsoft.com/office/powerpoint/2010/main" val="1879277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Ces enjeux s’inscrivent dans le cadre des mesures du CIOM</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87E87-44A9-488F-837A-FF47BE0006F4}" type="slidenum">
              <a:rPr lang="fr-FR" smtClean="0"/>
              <a:pPr fontAlgn="base">
                <a:spcBef>
                  <a:spcPct val="0"/>
                </a:spcBef>
                <a:spcAft>
                  <a:spcPct val="0"/>
                </a:spcAft>
                <a:defRPr/>
              </a:pPr>
              <a:t>2</a:t>
            </a:fld>
            <a:endParaRPr lang="fr-FR" smtClean="0"/>
          </a:p>
        </p:txBody>
      </p:sp>
    </p:spTree>
    <p:extLst>
      <p:ext uri="{BB962C8B-B14F-4D97-AF65-F5344CB8AC3E}">
        <p14:creationId xmlns:p14="http://schemas.microsoft.com/office/powerpoint/2010/main" val="30842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Ces enjeux s’inscrivent dans le cadre des mesures du CIOM</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87E87-44A9-488F-837A-FF47BE0006F4}" type="slidenum">
              <a:rPr lang="fr-FR" smtClean="0"/>
              <a:pPr fontAlgn="base">
                <a:spcBef>
                  <a:spcPct val="0"/>
                </a:spcBef>
                <a:spcAft>
                  <a:spcPct val="0"/>
                </a:spcAft>
                <a:defRPr/>
              </a:pPr>
              <a:t>3</a:t>
            </a:fld>
            <a:endParaRPr lang="fr-FR" smtClean="0"/>
          </a:p>
        </p:txBody>
      </p:sp>
    </p:spTree>
    <p:extLst>
      <p:ext uri="{BB962C8B-B14F-4D97-AF65-F5344CB8AC3E}">
        <p14:creationId xmlns:p14="http://schemas.microsoft.com/office/powerpoint/2010/main" val="234447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Ces enjeux s’inscrivent dans le cadre des mesures du CIOM</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87E87-44A9-488F-837A-FF47BE0006F4}" type="slidenum">
              <a:rPr lang="fr-FR" smtClean="0"/>
              <a:pPr fontAlgn="base">
                <a:spcBef>
                  <a:spcPct val="0"/>
                </a:spcBef>
                <a:spcAft>
                  <a:spcPct val="0"/>
                </a:spcAft>
                <a:defRPr/>
              </a:pPr>
              <a:t>4</a:t>
            </a:fld>
            <a:endParaRPr lang="fr-FR" smtClean="0"/>
          </a:p>
        </p:txBody>
      </p:sp>
    </p:spTree>
    <p:extLst>
      <p:ext uri="{BB962C8B-B14F-4D97-AF65-F5344CB8AC3E}">
        <p14:creationId xmlns:p14="http://schemas.microsoft.com/office/powerpoint/2010/main" val="138696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Ces enjeux s’inscrivent dans le cadre des mesures du CIOM</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87E87-44A9-488F-837A-FF47BE0006F4}" type="slidenum">
              <a:rPr lang="fr-FR" smtClean="0"/>
              <a:pPr fontAlgn="base">
                <a:spcBef>
                  <a:spcPct val="0"/>
                </a:spcBef>
                <a:spcAft>
                  <a:spcPct val="0"/>
                </a:spcAft>
                <a:defRPr/>
              </a:pPr>
              <a:t>6</a:t>
            </a:fld>
            <a:endParaRPr lang="fr-FR" smtClean="0"/>
          </a:p>
        </p:txBody>
      </p:sp>
    </p:spTree>
    <p:extLst>
      <p:ext uri="{BB962C8B-B14F-4D97-AF65-F5344CB8AC3E}">
        <p14:creationId xmlns:p14="http://schemas.microsoft.com/office/powerpoint/2010/main" val="167418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Ces enjeux s’inscrivent dans le cadre des mesures du CIOM</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87E87-44A9-488F-837A-FF47BE0006F4}" type="slidenum">
              <a:rPr lang="fr-FR" smtClean="0"/>
              <a:pPr fontAlgn="base">
                <a:spcBef>
                  <a:spcPct val="0"/>
                </a:spcBef>
                <a:spcAft>
                  <a:spcPct val="0"/>
                </a:spcAft>
                <a:defRPr/>
              </a:pPr>
              <a:t>8</a:t>
            </a:fld>
            <a:endParaRPr lang="fr-FR" smtClean="0"/>
          </a:p>
        </p:txBody>
      </p:sp>
    </p:spTree>
    <p:extLst>
      <p:ext uri="{BB962C8B-B14F-4D97-AF65-F5344CB8AC3E}">
        <p14:creationId xmlns:p14="http://schemas.microsoft.com/office/powerpoint/2010/main" val="90500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Ces enjeux s’inscrivent dans le cadre des mesures du CIOM</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87E87-44A9-488F-837A-FF47BE0006F4}" type="slidenum">
              <a:rPr lang="fr-FR" smtClean="0"/>
              <a:pPr fontAlgn="base">
                <a:spcBef>
                  <a:spcPct val="0"/>
                </a:spcBef>
                <a:spcAft>
                  <a:spcPct val="0"/>
                </a:spcAft>
                <a:defRPr/>
              </a:pPr>
              <a:t>10</a:t>
            </a:fld>
            <a:endParaRPr lang="fr-FR" smtClean="0"/>
          </a:p>
        </p:txBody>
      </p:sp>
    </p:spTree>
    <p:extLst>
      <p:ext uri="{BB962C8B-B14F-4D97-AF65-F5344CB8AC3E}">
        <p14:creationId xmlns:p14="http://schemas.microsoft.com/office/powerpoint/2010/main" val="107101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Ces enjeux s’inscrivent dans le cadre des mesures du CIOM</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87E87-44A9-488F-837A-FF47BE0006F4}" type="slidenum">
              <a:rPr lang="fr-FR" smtClean="0"/>
              <a:pPr fontAlgn="base">
                <a:spcBef>
                  <a:spcPct val="0"/>
                </a:spcBef>
                <a:spcAft>
                  <a:spcPct val="0"/>
                </a:spcAft>
                <a:defRPr/>
              </a:pPr>
              <a:t>11</a:t>
            </a:fld>
            <a:endParaRPr lang="fr-FR" smtClean="0"/>
          </a:p>
        </p:txBody>
      </p:sp>
    </p:spTree>
    <p:extLst>
      <p:ext uri="{BB962C8B-B14F-4D97-AF65-F5344CB8AC3E}">
        <p14:creationId xmlns:p14="http://schemas.microsoft.com/office/powerpoint/2010/main" val="156501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52A587F-0B7C-134E-B7D4-CA88FE588E9D}" type="datetimeFigureOut">
              <a:rPr lang="fr-FR" smtClean="0"/>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16E654-2390-8A48-AE23-66D4B03C231B}" type="slidenum">
              <a:rPr lang="fr-FR" smtClean="0"/>
              <a:t>‹N°›</a:t>
            </a:fld>
            <a:endParaRPr lang="fr-FR"/>
          </a:p>
        </p:txBody>
      </p:sp>
    </p:spTree>
    <p:extLst>
      <p:ext uri="{BB962C8B-B14F-4D97-AF65-F5344CB8AC3E}">
        <p14:creationId xmlns:p14="http://schemas.microsoft.com/office/powerpoint/2010/main" val="210017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2A587F-0B7C-134E-B7D4-CA88FE588E9D}" type="datetimeFigureOut">
              <a:rPr lang="fr-FR" smtClean="0"/>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16E654-2390-8A48-AE23-66D4B03C231B}" type="slidenum">
              <a:rPr lang="fr-FR" smtClean="0"/>
              <a:t>‹N°›</a:t>
            </a:fld>
            <a:endParaRPr lang="fr-FR"/>
          </a:p>
        </p:txBody>
      </p:sp>
    </p:spTree>
    <p:extLst>
      <p:ext uri="{BB962C8B-B14F-4D97-AF65-F5344CB8AC3E}">
        <p14:creationId xmlns:p14="http://schemas.microsoft.com/office/powerpoint/2010/main" val="334770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2A587F-0B7C-134E-B7D4-CA88FE588E9D}" type="datetimeFigureOut">
              <a:rPr lang="fr-FR" smtClean="0"/>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16E654-2390-8A48-AE23-66D4B03C231B}" type="slidenum">
              <a:rPr lang="fr-FR" smtClean="0"/>
              <a:t>‹N°›</a:t>
            </a:fld>
            <a:endParaRPr lang="fr-FR"/>
          </a:p>
        </p:txBody>
      </p:sp>
    </p:spTree>
    <p:extLst>
      <p:ext uri="{BB962C8B-B14F-4D97-AF65-F5344CB8AC3E}">
        <p14:creationId xmlns:p14="http://schemas.microsoft.com/office/powerpoint/2010/main" val="319619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2A587F-0B7C-134E-B7D4-CA88FE588E9D}" type="datetimeFigureOut">
              <a:rPr lang="fr-FR" smtClean="0"/>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16E654-2390-8A48-AE23-66D4B03C231B}" type="slidenum">
              <a:rPr lang="fr-FR" smtClean="0"/>
              <a:t>‹N°›</a:t>
            </a:fld>
            <a:endParaRPr lang="fr-FR"/>
          </a:p>
        </p:txBody>
      </p:sp>
    </p:spTree>
    <p:extLst>
      <p:ext uri="{BB962C8B-B14F-4D97-AF65-F5344CB8AC3E}">
        <p14:creationId xmlns:p14="http://schemas.microsoft.com/office/powerpoint/2010/main" val="92736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52A587F-0B7C-134E-B7D4-CA88FE588E9D}" type="datetimeFigureOut">
              <a:rPr lang="fr-FR" smtClean="0"/>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16E654-2390-8A48-AE23-66D4B03C231B}" type="slidenum">
              <a:rPr lang="fr-FR" smtClean="0"/>
              <a:t>‹N°›</a:t>
            </a:fld>
            <a:endParaRPr lang="fr-FR"/>
          </a:p>
        </p:txBody>
      </p:sp>
    </p:spTree>
    <p:extLst>
      <p:ext uri="{BB962C8B-B14F-4D97-AF65-F5344CB8AC3E}">
        <p14:creationId xmlns:p14="http://schemas.microsoft.com/office/powerpoint/2010/main" val="44946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52A587F-0B7C-134E-B7D4-CA88FE588E9D}" type="datetimeFigureOut">
              <a:rPr lang="fr-FR" smtClean="0"/>
              <a:t>18/03/2019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16E654-2390-8A48-AE23-66D4B03C231B}" type="slidenum">
              <a:rPr lang="fr-FR" smtClean="0"/>
              <a:t>‹N°›</a:t>
            </a:fld>
            <a:endParaRPr lang="fr-FR"/>
          </a:p>
        </p:txBody>
      </p:sp>
    </p:spTree>
    <p:extLst>
      <p:ext uri="{BB962C8B-B14F-4D97-AF65-F5344CB8AC3E}">
        <p14:creationId xmlns:p14="http://schemas.microsoft.com/office/powerpoint/2010/main" val="426345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52A587F-0B7C-134E-B7D4-CA88FE588E9D}" type="datetimeFigureOut">
              <a:rPr lang="fr-FR" smtClean="0"/>
              <a:t>18/03/2019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C16E654-2390-8A48-AE23-66D4B03C231B}" type="slidenum">
              <a:rPr lang="fr-FR" smtClean="0"/>
              <a:t>‹N°›</a:t>
            </a:fld>
            <a:endParaRPr lang="fr-FR"/>
          </a:p>
        </p:txBody>
      </p:sp>
    </p:spTree>
    <p:extLst>
      <p:ext uri="{BB962C8B-B14F-4D97-AF65-F5344CB8AC3E}">
        <p14:creationId xmlns:p14="http://schemas.microsoft.com/office/powerpoint/2010/main" val="332086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F52A587F-0B7C-134E-B7D4-CA88FE588E9D}" type="datetimeFigureOut">
              <a:rPr lang="fr-FR" smtClean="0"/>
              <a:t>18/03/2019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C16E654-2390-8A48-AE23-66D4B03C231B}" type="slidenum">
              <a:rPr lang="fr-FR" smtClean="0"/>
              <a:t>‹N°›</a:t>
            </a:fld>
            <a:endParaRPr lang="fr-FR"/>
          </a:p>
        </p:txBody>
      </p:sp>
    </p:spTree>
    <p:extLst>
      <p:ext uri="{BB962C8B-B14F-4D97-AF65-F5344CB8AC3E}">
        <p14:creationId xmlns:p14="http://schemas.microsoft.com/office/powerpoint/2010/main" val="146269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2A587F-0B7C-134E-B7D4-CA88FE588E9D}" type="datetimeFigureOut">
              <a:rPr lang="fr-FR" smtClean="0"/>
              <a:t>18/03/2019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C16E654-2390-8A48-AE23-66D4B03C231B}" type="slidenum">
              <a:rPr lang="fr-FR" smtClean="0"/>
              <a:t>‹N°›</a:t>
            </a:fld>
            <a:endParaRPr lang="fr-FR"/>
          </a:p>
        </p:txBody>
      </p:sp>
    </p:spTree>
    <p:extLst>
      <p:ext uri="{BB962C8B-B14F-4D97-AF65-F5344CB8AC3E}">
        <p14:creationId xmlns:p14="http://schemas.microsoft.com/office/powerpoint/2010/main" val="101047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52A587F-0B7C-134E-B7D4-CA88FE588E9D}" type="datetimeFigureOut">
              <a:rPr lang="fr-FR" smtClean="0"/>
              <a:t>18/03/2019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16E654-2390-8A48-AE23-66D4B03C231B}" type="slidenum">
              <a:rPr lang="fr-FR" smtClean="0"/>
              <a:t>‹N°›</a:t>
            </a:fld>
            <a:endParaRPr lang="fr-FR"/>
          </a:p>
        </p:txBody>
      </p:sp>
    </p:spTree>
    <p:extLst>
      <p:ext uri="{BB962C8B-B14F-4D97-AF65-F5344CB8AC3E}">
        <p14:creationId xmlns:p14="http://schemas.microsoft.com/office/powerpoint/2010/main" val="344759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52A587F-0B7C-134E-B7D4-CA88FE588E9D}" type="datetimeFigureOut">
              <a:rPr lang="fr-FR" smtClean="0"/>
              <a:t>18/03/2019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16E654-2390-8A48-AE23-66D4B03C231B}" type="slidenum">
              <a:rPr lang="fr-FR" smtClean="0"/>
              <a:t>‹N°›</a:t>
            </a:fld>
            <a:endParaRPr lang="fr-FR"/>
          </a:p>
        </p:txBody>
      </p:sp>
    </p:spTree>
    <p:extLst>
      <p:ext uri="{BB962C8B-B14F-4D97-AF65-F5344CB8AC3E}">
        <p14:creationId xmlns:p14="http://schemas.microsoft.com/office/powerpoint/2010/main" val="253026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A587F-0B7C-134E-B7D4-CA88FE588E9D}" type="datetimeFigureOut">
              <a:rPr lang="fr-FR" smtClean="0"/>
              <a:t>18/03/2019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6E654-2390-8A48-AE23-66D4B03C231B}" type="slidenum">
              <a:rPr lang="fr-FR" smtClean="0"/>
              <a:t>‹N°›</a:t>
            </a:fld>
            <a:endParaRPr lang="fr-FR"/>
          </a:p>
        </p:txBody>
      </p:sp>
    </p:spTree>
    <p:extLst>
      <p:ext uri="{BB962C8B-B14F-4D97-AF65-F5344CB8AC3E}">
        <p14:creationId xmlns:p14="http://schemas.microsoft.com/office/powerpoint/2010/main" val="1839737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jpg"/><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jp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atis.rita-dom.fr/" TargetMode="External"/><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799" y="2499757"/>
            <a:ext cx="8089361" cy="2314575"/>
          </a:xfrm>
        </p:spPr>
        <p:txBody>
          <a:bodyPr>
            <a:normAutofit/>
          </a:bodyPr>
          <a:lstStyle/>
          <a:p>
            <a:r>
              <a:rPr lang="fr-FR" sz="3600" b="1" i="1" dirty="0" err="1" smtClean="0">
                <a:latin typeface="Century Gothic"/>
                <a:cs typeface="Century Gothic"/>
              </a:rPr>
              <a:t>IntensEcoPlantain</a:t>
            </a:r>
            <a:endParaRPr lang="fr-FR" sz="3600" b="1" i="1" dirty="0">
              <a:latin typeface="Century Gothic"/>
              <a:cs typeface="Century Gothic"/>
            </a:endParaRPr>
          </a:p>
        </p:txBody>
      </p:sp>
      <p:pic>
        <p:nvPicPr>
          <p:cNvPr id="4" name="Image 3"/>
          <p:cNvPicPr>
            <a:picLocks noChangeAspect="1"/>
          </p:cNvPicPr>
          <p:nvPr/>
        </p:nvPicPr>
        <p:blipFill>
          <a:blip r:embed="rId2"/>
          <a:stretch>
            <a:fillRect/>
          </a:stretch>
        </p:blipFill>
        <p:spPr>
          <a:xfrm>
            <a:off x="565149" y="249766"/>
            <a:ext cx="2477905" cy="1428588"/>
          </a:xfrm>
          <a:prstGeom prst="rect">
            <a:avLst/>
          </a:prstGeom>
        </p:spPr>
      </p:pic>
      <p:sp>
        <p:nvSpPr>
          <p:cNvPr id="5" name="ZoneTexte 4"/>
          <p:cNvSpPr txBox="1"/>
          <p:nvPr/>
        </p:nvSpPr>
        <p:spPr>
          <a:xfrm>
            <a:off x="3672417" y="4445000"/>
            <a:ext cx="184666" cy="369332"/>
          </a:xfrm>
          <a:prstGeom prst="rect">
            <a:avLst/>
          </a:prstGeom>
          <a:noFill/>
        </p:spPr>
        <p:txBody>
          <a:bodyPr wrap="none" rtlCol="0">
            <a:spAutoFit/>
          </a:bodyPr>
          <a:lstStyle/>
          <a:p>
            <a:endParaRPr lang="fr-FR" dirty="0"/>
          </a:p>
        </p:txBody>
      </p:sp>
      <p:pic>
        <p:nvPicPr>
          <p:cNvPr id="13" name="Image 12" descr="Logo_Region_cle4a2c1d-395x4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455" y="1239150"/>
            <a:ext cx="1169706" cy="1184512"/>
          </a:xfrm>
          <a:prstGeom prst="rect">
            <a:avLst/>
          </a:prstGeom>
        </p:spPr>
      </p:pic>
      <p:pic>
        <p:nvPicPr>
          <p:cNvPr id="15" name="Image 14" descr="MAA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019" y="1407479"/>
            <a:ext cx="852091" cy="1092278"/>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276" y="1405854"/>
            <a:ext cx="1961459" cy="980730"/>
          </a:xfrm>
          <a:prstGeom prst="rect">
            <a:avLst/>
          </a:prstGeom>
        </p:spPr>
      </p:pic>
      <p:pic>
        <p:nvPicPr>
          <p:cNvPr id="11" name="Imag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9080" y="99986"/>
            <a:ext cx="4791456" cy="130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p:cNvPicPr>
            <a:picLocks noChangeAspect="1"/>
          </p:cNvPicPr>
          <p:nvPr/>
        </p:nvPicPr>
        <p:blipFill>
          <a:blip r:embed="rId7"/>
          <a:stretch>
            <a:fillRect/>
          </a:stretch>
        </p:blipFill>
        <p:spPr>
          <a:xfrm>
            <a:off x="1672284" y="5568462"/>
            <a:ext cx="1105759" cy="440401"/>
          </a:xfrm>
          <a:prstGeom prst="rect">
            <a:avLst/>
          </a:prstGeom>
        </p:spPr>
      </p:pic>
      <p:pic>
        <p:nvPicPr>
          <p:cNvPr id="14" name="Image 13"/>
          <p:cNvPicPr>
            <a:picLocks noChangeAspect="1"/>
          </p:cNvPicPr>
          <p:nvPr/>
        </p:nvPicPr>
        <p:blipFill>
          <a:blip r:embed="rId8"/>
          <a:stretch>
            <a:fillRect/>
          </a:stretch>
        </p:blipFill>
        <p:spPr>
          <a:xfrm>
            <a:off x="3015846" y="5534916"/>
            <a:ext cx="590558" cy="484669"/>
          </a:xfrm>
          <a:prstGeom prst="rect">
            <a:avLst/>
          </a:prstGeom>
        </p:spPr>
      </p:pic>
      <p:pic>
        <p:nvPicPr>
          <p:cNvPr id="16" name="Image 15"/>
          <p:cNvPicPr>
            <a:picLocks noChangeAspect="1"/>
          </p:cNvPicPr>
          <p:nvPr/>
        </p:nvPicPr>
        <p:blipFill>
          <a:blip r:embed="rId9"/>
          <a:stretch>
            <a:fillRect/>
          </a:stretch>
        </p:blipFill>
        <p:spPr>
          <a:xfrm>
            <a:off x="249606" y="5467826"/>
            <a:ext cx="1341525" cy="641674"/>
          </a:xfrm>
          <a:prstGeom prst="rect">
            <a:avLst/>
          </a:prstGeom>
        </p:spPr>
      </p:pic>
      <p:pic>
        <p:nvPicPr>
          <p:cNvPr id="17" name="Image 16"/>
          <p:cNvPicPr>
            <a:picLocks noChangeAspect="1"/>
          </p:cNvPicPr>
          <p:nvPr/>
        </p:nvPicPr>
        <p:blipFill>
          <a:blip r:embed="rId10"/>
          <a:stretch>
            <a:fillRect/>
          </a:stretch>
        </p:blipFill>
        <p:spPr>
          <a:xfrm>
            <a:off x="3704810" y="5539543"/>
            <a:ext cx="1490749" cy="475417"/>
          </a:xfrm>
          <a:prstGeom prst="rect">
            <a:avLst/>
          </a:prstGeom>
        </p:spPr>
      </p:pic>
      <p:pic>
        <p:nvPicPr>
          <p:cNvPr id="18" name="Image 17"/>
          <p:cNvPicPr>
            <a:picLocks noChangeAspect="1"/>
          </p:cNvPicPr>
          <p:nvPr/>
        </p:nvPicPr>
        <p:blipFill>
          <a:blip r:embed="rId11"/>
          <a:stretch>
            <a:fillRect/>
          </a:stretch>
        </p:blipFill>
        <p:spPr>
          <a:xfrm>
            <a:off x="5208720" y="5437053"/>
            <a:ext cx="812895" cy="611545"/>
          </a:xfrm>
          <a:prstGeom prst="rect">
            <a:avLst/>
          </a:prstGeom>
        </p:spPr>
      </p:pic>
      <p:pic>
        <p:nvPicPr>
          <p:cNvPr id="19" name="Image 18"/>
          <p:cNvPicPr>
            <a:picLocks noChangeAspect="1"/>
          </p:cNvPicPr>
          <p:nvPr/>
        </p:nvPicPr>
        <p:blipFill>
          <a:blip r:embed="rId12"/>
          <a:stretch>
            <a:fillRect/>
          </a:stretch>
        </p:blipFill>
        <p:spPr>
          <a:xfrm>
            <a:off x="6120021" y="5556576"/>
            <a:ext cx="1351847" cy="339001"/>
          </a:xfrm>
          <a:prstGeom prst="rect">
            <a:avLst/>
          </a:prstGeom>
        </p:spPr>
      </p:pic>
      <p:pic>
        <p:nvPicPr>
          <p:cNvPr id="20" name="Image 19"/>
          <p:cNvPicPr>
            <a:picLocks noChangeAspect="1"/>
          </p:cNvPicPr>
          <p:nvPr/>
        </p:nvPicPr>
        <p:blipFill>
          <a:blip r:embed="rId13"/>
          <a:stretch>
            <a:fillRect/>
          </a:stretch>
        </p:blipFill>
        <p:spPr>
          <a:xfrm>
            <a:off x="7518982" y="5670608"/>
            <a:ext cx="1482255" cy="236002"/>
          </a:xfrm>
          <a:prstGeom prst="rect">
            <a:avLst/>
          </a:prstGeom>
        </p:spPr>
      </p:pic>
    </p:spTree>
    <p:extLst>
      <p:ext uri="{BB962C8B-B14F-4D97-AF65-F5344CB8AC3E}">
        <p14:creationId xmlns:p14="http://schemas.microsoft.com/office/powerpoint/2010/main" val="1376462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0" y="-26988"/>
            <a:ext cx="9144000" cy="900113"/>
          </a:xfrm>
          <a:solidFill>
            <a:srgbClr val="FF9900"/>
          </a:solidFill>
        </p:spPr>
        <p:txBody>
          <a:bodyPr>
            <a:normAutofit/>
          </a:bodyPr>
          <a:lstStyle/>
          <a:p>
            <a:r>
              <a:rPr lang="fr-FR" sz="3200" i="1" dirty="0" err="1">
                <a:solidFill>
                  <a:schemeClr val="bg1"/>
                </a:solidFill>
              </a:rPr>
              <a:t>IntensEcoPlantain</a:t>
            </a:r>
            <a:endParaRPr lang="fr-FR" sz="3000" i="1" dirty="0" smtClean="0">
              <a:solidFill>
                <a:schemeClr val="bg1"/>
              </a:solidFill>
            </a:endParaRPr>
          </a:p>
        </p:txBody>
      </p:sp>
      <p:sp>
        <p:nvSpPr>
          <p:cNvPr id="3" name="Espace réservé du contenu 2"/>
          <p:cNvSpPr>
            <a:spLocks noGrp="1"/>
          </p:cNvSpPr>
          <p:nvPr>
            <p:ph idx="1"/>
          </p:nvPr>
        </p:nvSpPr>
        <p:spPr>
          <a:xfrm>
            <a:off x="395288" y="2060575"/>
            <a:ext cx="8229600" cy="3960813"/>
          </a:xfrm>
        </p:spPr>
        <p:txBody>
          <a:bodyPr>
            <a:normAutofit/>
          </a:bodyPr>
          <a:lstStyle/>
          <a:p>
            <a:pPr lvl="1"/>
            <a:endParaRPr lang="fr-FR" sz="2600" dirty="0"/>
          </a:p>
          <a:p>
            <a:endParaRPr lang="fr-FR" sz="3000" dirty="0"/>
          </a:p>
          <a:p>
            <a:pPr lvl="1"/>
            <a:endParaRPr lang="fr-FR" sz="2600" dirty="0" smtClean="0"/>
          </a:p>
        </p:txBody>
      </p:sp>
      <p:pic>
        <p:nvPicPr>
          <p:cNvPr id="8" name="Image 7"/>
          <p:cNvPicPr>
            <a:picLocks noChangeAspect="1"/>
          </p:cNvPicPr>
          <p:nvPr/>
        </p:nvPicPr>
        <p:blipFill>
          <a:blip r:embed="rId3"/>
          <a:stretch>
            <a:fillRect/>
          </a:stretch>
        </p:blipFill>
        <p:spPr>
          <a:xfrm>
            <a:off x="7558088" y="-28576"/>
            <a:ext cx="1585912" cy="914327"/>
          </a:xfrm>
          <a:prstGeom prst="rect">
            <a:avLst/>
          </a:prstGeom>
        </p:spPr>
      </p:pic>
      <p:pic>
        <p:nvPicPr>
          <p:cNvPr id="18" name="Image 17"/>
          <p:cNvPicPr>
            <a:picLocks noChangeAspect="1"/>
          </p:cNvPicPr>
          <p:nvPr/>
        </p:nvPicPr>
        <p:blipFill>
          <a:blip r:embed="rId4"/>
          <a:stretch>
            <a:fillRect/>
          </a:stretch>
        </p:blipFill>
        <p:spPr>
          <a:xfrm>
            <a:off x="1042416" y="6209622"/>
            <a:ext cx="7461504" cy="298330"/>
          </a:xfrm>
          <a:prstGeom prst="rect">
            <a:avLst/>
          </a:prstGeom>
        </p:spPr>
      </p:pic>
      <p:pic>
        <p:nvPicPr>
          <p:cNvPr id="2" name="Image 1"/>
          <p:cNvPicPr>
            <a:picLocks noChangeAspect="1"/>
          </p:cNvPicPr>
          <p:nvPr/>
        </p:nvPicPr>
        <p:blipFill>
          <a:blip r:embed="rId5"/>
          <a:stretch>
            <a:fillRect/>
          </a:stretch>
        </p:blipFill>
        <p:spPr>
          <a:xfrm>
            <a:off x="93849" y="1294258"/>
            <a:ext cx="8892287" cy="3122294"/>
          </a:xfrm>
          <a:prstGeom prst="rect">
            <a:avLst/>
          </a:prstGeom>
        </p:spPr>
      </p:pic>
    </p:spTree>
    <p:extLst>
      <p:ext uri="{BB962C8B-B14F-4D97-AF65-F5344CB8AC3E}">
        <p14:creationId xmlns:p14="http://schemas.microsoft.com/office/powerpoint/2010/main" val="389193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7558088" y="-28576"/>
            <a:ext cx="1585912" cy="914327"/>
          </a:xfrm>
          <a:prstGeom prst="rect">
            <a:avLst/>
          </a:prstGeom>
        </p:spPr>
      </p:pic>
      <p:sp>
        <p:nvSpPr>
          <p:cNvPr id="7" name="Titre 1"/>
          <p:cNvSpPr>
            <a:spLocks noGrp="1"/>
          </p:cNvSpPr>
          <p:nvPr>
            <p:ph type="title"/>
          </p:nvPr>
        </p:nvSpPr>
        <p:spPr>
          <a:xfrm>
            <a:off x="-61546" y="-28576"/>
            <a:ext cx="7526215" cy="914327"/>
          </a:xfrm>
          <a:solidFill>
            <a:srgbClr val="FF9900"/>
          </a:solidFill>
        </p:spPr>
        <p:txBody>
          <a:bodyPr>
            <a:normAutofit/>
          </a:bodyPr>
          <a:lstStyle/>
          <a:p>
            <a:r>
              <a:rPr lang="fr-FR" sz="3200" i="1" dirty="0" err="1">
                <a:solidFill>
                  <a:schemeClr val="bg1"/>
                </a:solidFill>
              </a:rPr>
              <a:t>IntensEcoPlantain</a:t>
            </a:r>
            <a:endParaRPr lang="fr-FR" sz="3000" i="1" dirty="0" smtClean="0">
              <a:solidFill>
                <a:schemeClr val="bg1"/>
              </a:solidFill>
            </a:endParaRPr>
          </a:p>
        </p:txBody>
      </p:sp>
      <p:sp>
        <p:nvSpPr>
          <p:cNvPr id="4" name="ZoneTexte 3"/>
          <p:cNvSpPr txBox="1"/>
          <p:nvPr/>
        </p:nvSpPr>
        <p:spPr>
          <a:xfrm>
            <a:off x="2048607" y="3186483"/>
            <a:ext cx="4731232" cy="584775"/>
          </a:xfrm>
          <a:prstGeom prst="rect">
            <a:avLst/>
          </a:prstGeom>
          <a:noFill/>
        </p:spPr>
        <p:txBody>
          <a:bodyPr wrap="none" rtlCol="0">
            <a:spAutoFit/>
          </a:bodyPr>
          <a:lstStyle/>
          <a:p>
            <a:r>
              <a:rPr lang="fr-FR" sz="3200" b="1" dirty="0" smtClean="0"/>
              <a:t>Merci pour votre attention</a:t>
            </a:r>
            <a:endParaRPr lang="fr-FR" sz="3200" b="1" dirty="0"/>
          </a:p>
        </p:txBody>
      </p:sp>
    </p:spTree>
    <p:extLst>
      <p:ext uri="{BB962C8B-B14F-4D97-AF65-F5344CB8AC3E}">
        <p14:creationId xmlns:p14="http://schemas.microsoft.com/office/powerpoint/2010/main" val="2567238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0" y="-26988"/>
            <a:ext cx="9144000" cy="900113"/>
          </a:xfrm>
          <a:solidFill>
            <a:srgbClr val="FF9900"/>
          </a:solidFill>
        </p:spPr>
        <p:txBody>
          <a:bodyPr>
            <a:normAutofit/>
          </a:bodyPr>
          <a:lstStyle/>
          <a:p>
            <a:pPr eaLnBrk="1" hangingPunct="1"/>
            <a:r>
              <a:rPr lang="fr-FR" i="1" dirty="0" err="1" smtClean="0">
                <a:solidFill>
                  <a:schemeClr val="bg1"/>
                </a:solidFill>
              </a:rPr>
              <a:t>IntensEcoPlantain</a:t>
            </a:r>
            <a:endParaRPr lang="fr-FR" i="1" dirty="0" smtClean="0">
              <a:solidFill>
                <a:schemeClr val="bg1"/>
              </a:solidFill>
            </a:endParaRPr>
          </a:p>
        </p:txBody>
      </p:sp>
      <p:sp>
        <p:nvSpPr>
          <p:cNvPr id="3076" name="ZoneTexte 3"/>
          <p:cNvSpPr txBox="1">
            <a:spLocks noChangeArrowheads="1"/>
          </p:cNvSpPr>
          <p:nvPr/>
        </p:nvSpPr>
        <p:spPr bwMode="auto">
          <a:xfrm>
            <a:off x="3304283" y="986990"/>
            <a:ext cx="1881492" cy="523220"/>
          </a:xfrm>
          <a:prstGeom prst="rect">
            <a:avLst/>
          </a:prstGeom>
          <a:noFill/>
          <a:ln w="9525">
            <a:noFill/>
            <a:miter lim="800000"/>
            <a:headEnd/>
            <a:tailEnd/>
          </a:ln>
        </p:spPr>
        <p:txBody>
          <a:bodyPr wrap="square">
            <a:spAutoFit/>
          </a:bodyPr>
          <a:lstStyle/>
          <a:p>
            <a:r>
              <a:rPr lang="fr-FR" sz="2800" b="1" dirty="0" smtClean="0">
                <a:latin typeface="Calibri" pitchFamily="34" charset="0"/>
              </a:rPr>
              <a:t>Contexte</a:t>
            </a:r>
            <a:endParaRPr lang="fr-FR" sz="2800" b="1" dirty="0">
              <a:latin typeface="Calibri" pitchFamily="34" charset="0"/>
            </a:endParaRPr>
          </a:p>
        </p:txBody>
      </p:sp>
      <p:pic>
        <p:nvPicPr>
          <p:cNvPr id="8" name="Image 7"/>
          <p:cNvPicPr>
            <a:picLocks noChangeAspect="1"/>
          </p:cNvPicPr>
          <p:nvPr/>
        </p:nvPicPr>
        <p:blipFill>
          <a:blip r:embed="rId3"/>
          <a:stretch>
            <a:fillRect/>
          </a:stretch>
        </p:blipFill>
        <p:spPr>
          <a:xfrm>
            <a:off x="7558088" y="-28576"/>
            <a:ext cx="1585912" cy="914327"/>
          </a:xfrm>
          <a:prstGeom prst="rect">
            <a:avLst/>
          </a:prstGeom>
        </p:spPr>
      </p:pic>
      <p:sp>
        <p:nvSpPr>
          <p:cNvPr id="7" name="ZoneTexte 6"/>
          <p:cNvSpPr txBox="1"/>
          <p:nvPr/>
        </p:nvSpPr>
        <p:spPr>
          <a:xfrm>
            <a:off x="180975" y="1917131"/>
            <a:ext cx="4581525" cy="3139321"/>
          </a:xfrm>
          <a:prstGeom prst="rect">
            <a:avLst/>
          </a:prstGeom>
          <a:noFill/>
        </p:spPr>
        <p:txBody>
          <a:bodyPr wrap="square" rtlCol="0">
            <a:spAutoFit/>
          </a:bodyPr>
          <a:lstStyle/>
          <a:p>
            <a:r>
              <a:rPr lang="fr-FR" b="1" dirty="0" smtClean="0"/>
              <a:t>Problématique plantain : </a:t>
            </a:r>
          </a:p>
          <a:p>
            <a:endParaRPr lang="fr-FR" dirty="0" smtClean="0"/>
          </a:p>
          <a:p>
            <a:r>
              <a:rPr lang="fr-FR" dirty="0" smtClean="0"/>
              <a:t>. Fort parasitisme tellurique, recours important aux pesticides</a:t>
            </a:r>
          </a:p>
          <a:p>
            <a:endParaRPr lang="fr-FR" dirty="0"/>
          </a:p>
          <a:p>
            <a:r>
              <a:rPr lang="fr-FR" dirty="0" smtClean="0"/>
              <a:t>. Apparition de la </a:t>
            </a:r>
            <a:r>
              <a:rPr lang="fr-FR" dirty="0" err="1" smtClean="0"/>
              <a:t>cercosporiose</a:t>
            </a:r>
            <a:r>
              <a:rPr lang="fr-FR" dirty="0" smtClean="0"/>
              <a:t> noire</a:t>
            </a:r>
          </a:p>
          <a:p>
            <a:endParaRPr lang="fr-FR" dirty="0"/>
          </a:p>
          <a:p>
            <a:r>
              <a:rPr lang="fr-FR" dirty="0" smtClean="0"/>
              <a:t>. Difficulté à disposer de matériel végétal sain</a:t>
            </a:r>
          </a:p>
          <a:p>
            <a:endParaRPr lang="fr-FR" dirty="0" smtClean="0"/>
          </a:p>
          <a:p>
            <a:r>
              <a:rPr lang="fr-FR" dirty="0" smtClean="0"/>
              <a:t>=&gt; Culture sur 1 ou 2 cycles, fluctuation importante de l’offre et des prix </a:t>
            </a:r>
            <a:endParaRPr lang="fr-FR" dirty="0"/>
          </a:p>
        </p:txBody>
      </p:sp>
      <p:pic>
        <p:nvPicPr>
          <p:cNvPr id="9" name="Picture 2"/>
          <p:cNvPicPr>
            <a:picLocks noChangeAspect="1" noChangeArrowheads="1"/>
          </p:cNvPicPr>
          <p:nvPr/>
        </p:nvPicPr>
        <p:blipFill>
          <a:blip r:embed="rId4" cstate="print"/>
          <a:srcRect/>
          <a:stretch>
            <a:fillRect/>
          </a:stretch>
        </p:blipFill>
        <p:spPr bwMode="auto">
          <a:xfrm>
            <a:off x="5086350" y="2449353"/>
            <a:ext cx="3657600" cy="2438400"/>
          </a:xfrm>
          <a:prstGeom prst="rect">
            <a:avLst/>
          </a:prstGeom>
          <a:noFill/>
          <a:ln w="9525">
            <a:noFill/>
            <a:miter lim="800000"/>
            <a:headEnd/>
            <a:tailEnd/>
          </a:ln>
        </p:spPr>
      </p:pic>
    </p:spTree>
    <p:extLst>
      <p:ext uri="{BB962C8B-B14F-4D97-AF65-F5344CB8AC3E}">
        <p14:creationId xmlns:p14="http://schemas.microsoft.com/office/powerpoint/2010/main" val="2511586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0" y="-26988"/>
            <a:ext cx="9144000" cy="900113"/>
          </a:xfrm>
          <a:solidFill>
            <a:srgbClr val="FF9900"/>
          </a:solidFill>
        </p:spPr>
        <p:txBody>
          <a:bodyPr>
            <a:normAutofit/>
          </a:bodyPr>
          <a:lstStyle/>
          <a:p>
            <a:pPr eaLnBrk="1" hangingPunct="1"/>
            <a:r>
              <a:rPr lang="fr-FR" i="1" dirty="0" err="1" smtClean="0">
                <a:solidFill>
                  <a:schemeClr val="bg1"/>
                </a:solidFill>
              </a:rPr>
              <a:t>IntensEcoPlantain</a:t>
            </a:r>
            <a:endParaRPr lang="fr-FR" i="1" dirty="0" smtClean="0">
              <a:solidFill>
                <a:schemeClr val="bg1"/>
              </a:solidFill>
            </a:endParaRPr>
          </a:p>
        </p:txBody>
      </p:sp>
      <p:sp>
        <p:nvSpPr>
          <p:cNvPr id="3076" name="ZoneTexte 3"/>
          <p:cNvSpPr txBox="1">
            <a:spLocks noChangeArrowheads="1"/>
          </p:cNvSpPr>
          <p:nvPr/>
        </p:nvSpPr>
        <p:spPr bwMode="auto">
          <a:xfrm>
            <a:off x="3304283" y="986990"/>
            <a:ext cx="1881492" cy="523220"/>
          </a:xfrm>
          <a:prstGeom prst="rect">
            <a:avLst/>
          </a:prstGeom>
          <a:noFill/>
          <a:ln w="9525">
            <a:noFill/>
            <a:miter lim="800000"/>
            <a:headEnd/>
            <a:tailEnd/>
          </a:ln>
        </p:spPr>
        <p:txBody>
          <a:bodyPr wrap="square">
            <a:spAutoFit/>
          </a:bodyPr>
          <a:lstStyle/>
          <a:p>
            <a:r>
              <a:rPr lang="fr-FR" sz="2800" b="1" dirty="0" smtClean="0">
                <a:latin typeface="Calibri" pitchFamily="34" charset="0"/>
              </a:rPr>
              <a:t>Objectifs</a:t>
            </a:r>
            <a:endParaRPr lang="fr-FR" sz="2800" b="1" dirty="0">
              <a:latin typeface="Calibri" pitchFamily="34" charset="0"/>
            </a:endParaRPr>
          </a:p>
        </p:txBody>
      </p:sp>
      <p:pic>
        <p:nvPicPr>
          <p:cNvPr id="8" name="Image 7"/>
          <p:cNvPicPr>
            <a:picLocks noChangeAspect="1"/>
          </p:cNvPicPr>
          <p:nvPr/>
        </p:nvPicPr>
        <p:blipFill>
          <a:blip r:embed="rId3"/>
          <a:stretch>
            <a:fillRect/>
          </a:stretch>
        </p:blipFill>
        <p:spPr>
          <a:xfrm>
            <a:off x="7558088" y="-28576"/>
            <a:ext cx="1585912" cy="914327"/>
          </a:xfrm>
          <a:prstGeom prst="rect">
            <a:avLst/>
          </a:prstGeom>
        </p:spPr>
      </p:pic>
      <p:sp>
        <p:nvSpPr>
          <p:cNvPr id="7" name="ZoneTexte 6"/>
          <p:cNvSpPr txBox="1"/>
          <p:nvPr/>
        </p:nvSpPr>
        <p:spPr>
          <a:xfrm>
            <a:off x="352425" y="1763568"/>
            <a:ext cx="5257800" cy="1754326"/>
          </a:xfrm>
          <a:prstGeom prst="rect">
            <a:avLst/>
          </a:prstGeom>
          <a:noFill/>
        </p:spPr>
        <p:txBody>
          <a:bodyPr wrap="square" rtlCol="0">
            <a:spAutoFit/>
          </a:bodyPr>
          <a:lstStyle/>
          <a:p>
            <a:endParaRPr lang="fr-FR" b="1" dirty="0" smtClean="0"/>
          </a:p>
          <a:p>
            <a:endParaRPr lang="fr-FR" dirty="0" smtClean="0"/>
          </a:p>
          <a:p>
            <a:r>
              <a:rPr lang="fr-FR" dirty="0" smtClean="0"/>
              <a:t>. Tendre vers une culture pérenne à faible consommation d’intrants chimiques</a:t>
            </a:r>
          </a:p>
          <a:p>
            <a:endParaRPr lang="fr-FR" dirty="0" smtClean="0"/>
          </a:p>
          <a:p>
            <a:r>
              <a:rPr lang="fr-FR" dirty="0" smtClean="0"/>
              <a:t>. Stabiliser l’offre en plantain au cours de l’année </a:t>
            </a:r>
            <a:endParaRPr lang="fr-FR" dirty="0"/>
          </a:p>
        </p:txBody>
      </p:sp>
      <p:pic>
        <p:nvPicPr>
          <p:cNvPr id="9" name="Image 8"/>
          <p:cNvPicPr>
            <a:picLocks noChangeAspect="1"/>
          </p:cNvPicPr>
          <p:nvPr/>
        </p:nvPicPr>
        <p:blipFill>
          <a:blip r:embed="rId4"/>
          <a:stretch>
            <a:fillRect/>
          </a:stretch>
        </p:blipFill>
        <p:spPr>
          <a:xfrm>
            <a:off x="5086350" y="1519737"/>
            <a:ext cx="3853801" cy="2241988"/>
          </a:xfrm>
          <a:prstGeom prst="rect">
            <a:avLst/>
          </a:prstGeom>
        </p:spPr>
      </p:pic>
      <p:sp>
        <p:nvSpPr>
          <p:cNvPr id="10" name="Rectangle 9"/>
          <p:cNvSpPr/>
          <p:nvPr/>
        </p:nvSpPr>
        <p:spPr>
          <a:xfrm>
            <a:off x="254044" y="3761725"/>
            <a:ext cx="6915149" cy="2640723"/>
          </a:xfrm>
          <a:prstGeom prst="rect">
            <a:avLst/>
          </a:prstGeom>
        </p:spPr>
        <p:txBody>
          <a:bodyPr wrap="square">
            <a:spAutoFit/>
          </a:bodyPr>
          <a:lstStyle/>
          <a:p>
            <a:pPr algn="just">
              <a:lnSpc>
                <a:spcPct val="115000"/>
              </a:lnSpc>
              <a:spcAft>
                <a:spcPts val="0"/>
              </a:spcAft>
            </a:pP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-&gt; en contrôlant les bio-agresseurs par des techniques de lutte culturale et des mesures prophylactiques (matériel végétal sain sur sol sain, effeuillage sanitaire)</a:t>
            </a:r>
          </a:p>
          <a:p>
            <a:pPr algn="just">
              <a:lnSpc>
                <a:spcPct val="115000"/>
              </a:lnSpc>
              <a:spcAft>
                <a:spcPts val="0"/>
              </a:spcAft>
            </a:pP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dirty="0" smtClean="0">
                <a:latin typeface="Calibri" panose="020F0502020204030204" pitchFamily="34" charset="0"/>
                <a:ea typeface="Calibri" panose="020F0502020204030204" pitchFamily="34" charset="0"/>
                <a:cs typeface="Times New Roman" panose="02020603050405020304" pitchFamily="18" charset="0"/>
              </a:rPr>
              <a:t>-&gt; en restaurant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la fertilité des sols par l’utilisation d’amendements organiques et de plantes de services.  </a:t>
            </a:r>
          </a:p>
          <a:p>
            <a:pPr algn="just">
              <a:lnSpc>
                <a:spcPct val="115000"/>
              </a:lnSpc>
              <a:spcAft>
                <a:spcPts val="0"/>
              </a:spcAft>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5974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0" y="-26988"/>
            <a:ext cx="9144000" cy="900113"/>
          </a:xfrm>
          <a:solidFill>
            <a:srgbClr val="FF9900"/>
          </a:solidFill>
        </p:spPr>
        <p:txBody>
          <a:bodyPr>
            <a:normAutofit/>
          </a:bodyPr>
          <a:lstStyle/>
          <a:p>
            <a:r>
              <a:rPr lang="fr-FR" sz="3200" i="1" dirty="0" err="1">
                <a:solidFill>
                  <a:schemeClr val="bg1"/>
                </a:solidFill>
              </a:rPr>
              <a:t>IntensEcoPlantain</a:t>
            </a:r>
            <a:endParaRPr lang="fr-FR" sz="3000" i="1" dirty="0" smtClean="0">
              <a:solidFill>
                <a:schemeClr val="bg1"/>
              </a:solidFill>
            </a:endParaRPr>
          </a:p>
        </p:txBody>
      </p:sp>
      <p:sp>
        <p:nvSpPr>
          <p:cNvPr id="3" name="Espace réservé du contenu 2"/>
          <p:cNvSpPr>
            <a:spLocks noGrp="1"/>
          </p:cNvSpPr>
          <p:nvPr>
            <p:ph idx="1"/>
          </p:nvPr>
        </p:nvSpPr>
        <p:spPr>
          <a:xfrm>
            <a:off x="61546" y="1195755"/>
            <a:ext cx="9082454" cy="5037992"/>
          </a:xfrm>
        </p:spPr>
        <p:txBody>
          <a:bodyPr>
            <a:normAutofit/>
          </a:bodyPr>
          <a:lstStyle/>
          <a:p>
            <a:r>
              <a:rPr lang="fr-FR" sz="3300" b="1" dirty="0" smtClean="0"/>
              <a:t>Résultats attendus pour 2019 </a:t>
            </a:r>
          </a:p>
          <a:p>
            <a:pPr marL="0" indent="0">
              <a:buNone/>
            </a:pPr>
            <a:endParaRPr lang="fr-FR" sz="3300" dirty="0" smtClean="0"/>
          </a:p>
          <a:p>
            <a:pPr marL="0" indent="0">
              <a:buNone/>
            </a:pPr>
            <a:r>
              <a:rPr lang="fr-FR" sz="3300" i="1" dirty="0" smtClean="0"/>
              <a:t>. </a:t>
            </a:r>
            <a:r>
              <a:rPr lang="fr-FR" sz="2400" i="1" dirty="0" smtClean="0"/>
              <a:t>Mise à disposition des producteurs de plants sains (structure de production de </a:t>
            </a:r>
            <a:r>
              <a:rPr lang="fr-FR" sz="2400" i="1" dirty="0" err="1" smtClean="0"/>
              <a:t>vitroplants</a:t>
            </a:r>
            <a:r>
              <a:rPr lang="fr-FR" sz="2400" i="1" dirty="0" smtClean="0"/>
              <a:t>)</a:t>
            </a:r>
          </a:p>
          <a:p>
            <a:pPr marL="0" indent="0">
              <a:buNone/>
            </a:pPr>
            <a:endParaRPr lang="fr-FR" sz="2400" i="1" dirty="0" smtClean="0"/>
          </a:p>
          <a:p>
            <a:pPr marL="0" indent="0">
              <a:buNone/>
            </a:pPr>
            <a:r>
              <a:rPr lang="fr-FR" sz="2400" i="1" dirty="0" smtClean="0"/>
              <a:t>. Proposition de techniques de cultures agro-écologiques permettant le développement de système de culture durables</a:t>
            </a:r>
          </a:p>
          <a:p>
            <a:pPr marL="0" indent="0">
              <a:buNone/>
            </a:pPr>
            <a:endParaRPr lang="fr-FR" sz="3300" dirty="0" smtClean="0"/>
          </a:p>
          <a:p>
            <a:pPr marL="0" indent="0">
              <a:buNone/>
            </a:pPr>
            <a:endParaRPr lang="fr-FR" sz="3300" dirty="0" smtClean="0"/>
          </a:p>
          <a:p>
            <a:pPr marL="0" indent="0">
              <a:buNone/>
            </a:pPr>
            <a:endParaRPr lang="fr-FR" sz="2400" i="1" dirty="0" smtClean="0"/>
          </a:p>
          <a:p>
            <a:pPr lvl="1"/>
            <a:endParaRPr lang="fr-FR" sz="2600" dirty="0" smtClean="0"/>
          </a:p>
        </p:txBody>
      </p:sp>
      <p:pic>
        <p:nvPicPr>
          <p:cNvPr id="8" name="Image 7"/>
          <p:cNvPicPr>
            <a:picLocks noChangeAspect="1"/>
          </p:cNvPicPr>
          <p:nvPr/>
        </p:nvPicPr>
        <p:blipFill>
          <a:blip r:embed="rId3"/>
          <a:stretch>
            <a:fillRect/>
          </a:stretch>
        </p:blipFill>
        <p:spPr>
          <a:xfrm>
            <a:off x="7558088" y="-28576"/>
            <a:ext cx="1585912" cy="914327"/>
          </a:xfrm>
          <a:prstGeom prst="rect">
            <a:avLst/>
          </a:prstGeom>
        </p:spPr>
      </p:pic>
    </p:spTree>
    <p:extLst>
      <p:ext uri="{BB962C8B-B14F-4D97-AF65-F5344CB8AC3E}">
        <p14:creationId xmlns:p14="http://schemas.microsoft.com/office/powerpoint/2010/main" val="2203312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483" y="1107474"/>
            <a:ext cx="8616463" cy="5262979"/>
          </a:xfrm>
          <a:prstGeom prst="rect">
            <a:avLst/>
          </a:prstGeom>
        </p:spPr>
        <p:txBody>
          <a:bodyPr wrap="square">
            <a:spAutoFit/>
          </a:bodyPr>
          <a:lstStyle/>
          <a:p>
            <a:r>
              <a:rPr lang="fr-FR" sz="2400" b="1" dirty="0"/>
              <a:t>Résultats attendus - 2021 </a:t>
            </a:r>
          </a:p>
          <a:p>
            <a:endParaRPr lang="fr-FR" sz="2400" i="1" dirty="0"/>
          </a:p>
          <a:p>
            <a:r>
              <a:rPr lang="fr-FR" sz="2400" i="1" dirty="0"/>
              <a:t>. Proposition de nouvelles variétés adaptées à des systèmes de culture agro-écologiques</a:t>
            </a:r>
          </a:p>
          <a:p>
            <a:endParaRPr lang="fr-FR" sz="2400" i="1" dirty="0"/>
          </a:p>
          <a:p>
            <a:r>
              <a:rPr lang="fr-FR" sz="2400" i="1" dirty="0"/>
              <a:t>. Evaluation d’alternatives au </a:t>
            </a:r>
            <a:r>
              <a:rPr lang="fr-FR" sz="2400" i="1" dirty="0" err="1"/>
              <a:t>vitroplants</a:t>
            </a:r>
            <a:r>
              <a:rPr lang="fr-FR" sz="2400" i="1" dirty="0"/>
              <a:t> pour la production de plants sains (PIF, rejets)</a:t>
            </a:r>
          </a:p>
          <a:p>
            <a:endParaRPr lang="fr-FR" sz="2400" i="1" dirty="0"/>
          </a:p>
          <a:p>
            <a:r>
              <a:rPr lang="fr-FR" sz="2400" i="1" dirty="0"/>
              <a:t>. Co-conception de systèmes de culture agro-écologiques</a:t>
            </a:r>
          </a:p>
          <a:p>
            <a:endParaRPr lang="fr-FR" sz="2400" i="1" dirty="0"/>
          </a:p>
          <a:p>
            <a:r>
              <a:rPr lang="fr-FR" sz="2400" i="1" dirty="0"/>
              <a:t>. Base techniques pour la production de banane plantain en AB</a:t>
            </a:r>
          </a:p>
          <a:p>
            <a:endParaRPr lang="fr-FR" sz="2400" i="1" dirty="0"/>
          </a:p>
          <a:p>
            <a:r>
              <a:rPr lang="fr-FR" sz="2400" i="1" dirty="0"/>
              <a:t>. Mise au point de techniques de production et d’une logistique pour l’exportation de la banane plantain</a:t>
            </a:r>
          </a:p>
        </p:txBody>
      </p:sp>
      <p:sp>
        <p:nvSpPr>
          <p:cNvPr id="4" name="Titre 1"/>
          <p:cNvSpPr txBox="1">
            <a:spLocks/>
          </p:cNvSpPr>
          <p:nvPr/>
        </p:nvSpPr>
        <p:spPr>
          <a:xfrm>
            <a:off x="0" y="-26988"/>
            <a:ext cx="9144000" cy="900113"/>
          </a:xfrm>
          <a:prstGeom prst="rect">
            <a:avLst/>
          </a:prstGeom>
          <a:solidFill>
            <a:srgbClr val="FF9900"/>
          </a:solid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200" i="1" dirty="0" err="1">
                <a:solidFill>
                  <a:schemeClr val="bg1"/>
                </a:solidFill>
              </a:rPr>
              <a:t>IntensEcoPlantain</a:t>
            </a:r>
            <a:endParaRPr lang="fr-FR" sz="3000" i="1" dirty="0" smtClean="0">
              <a:solidFill>
                <a:schemeClr val="bg1"/>
              </a:solidFill>
            </a:endParaRPr>
          </a:p>
        </p:txBody>
      </p:sp>
      <p:pic>
        <p:nvPicPr>
          <p:cNvPr id="5" name="Image 4"/>
          <p:cNvPicPr>
            <a:picLocks noChangeAspect="1"/>
          </p:cNvPicPr>
          <p:nvPr/>
        </p:nvPicPr>
        <p:blipFill>
          <a:blip r:embed="rId2"/>
          <a:stretch>
            <a:fillRect/>
          </a:stretch>
        </p:blipFill>
        <p:spPr>
          <a:xfrm>
            <a:off x="7558088" y="-28576"/>
            <a:ext cx="1585912" cy="914327"/>
          </a:xfrm>
          <a:prstGeom prst="rect">
            <a:avLst/>
          </a:prstGeom>
        </p:spPr>
      </p:pic>
    </p:spTree>
    <p:extLst>
      <p:ext uri="{BB962C8B-B14F-4D97-AF65-F5344CB8AC3E}">
        <p14:creationId xmlns:p14="http://schemas.microsoft.com/office/powerpoint/2010/main" val="1748375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ZoneTexte 3"/>
          <p:cNvSpPr txBox="1">
            <a:spLocks noChangeArrowheads="1"/>
          </p:cNvSpPr>
          <p:nvPr/>
        </p:nvSpPr>
        <p:spPr bwMode="auto">
          <a:xfrm>
            <a:off x="317356" y="1332867"/>
            <a:ext cx="7489826" cy="523220"/>
          </a:xfrm>
          <a:prstGeom prst="rect">
            <a:avLst/>
          </a:prstGeom>
          <a:noFill/>
          <a:ln w="9525">
            <a:noFill/>
            <a:miter lim="800000"/>
            <a:headEnd/>
            <a:tailEnd/>
          </a:ln>
        </p:spPr>
        <p:txBody>
          <a:bodyPr wrap="square">
            <a:spAutoFit/>
          </a:bodyPr>
          <a:lstStyle/>
          <a:p>
            <a:r>
              <a:rPr lang="fr-FR" sz="2800" b="1" dirty="0" smtClean="0">
                <a:latin typeface="Calibri" pitchFamily="34" charset="0"/>
              </a:rPr>
              <a:t>Actions prévues</a:t>
            </a:r>
            <a:endParaRPr lang="fr-FR" sz="2800" b="1" dirty="0">
              <a:latin typeface="Calibri" pitchFamily="34" charset="0"/>
            </a:endParaRPr>
          </a:p>
        </p:txBody>
      </p:sp>
      <p:pic>
        <p:nvPicPr>
          <p:cNvPr id="8" name="Image 7"/>
          <p:cNvPicPr>
            <a:picLocks noChangeAspect="1"/>
          </p:cNvPicPr>
          <p:nvPr/>
        </p:nvPicPr>
        <p:blipFill>
          <a:blip r:embed="rId3"/>
          <a:stretch>
            <a:fillRect/>
          </a:stretch>
        </p:blipFill>
        <p:spPr>
          <a:xfrm>
            <a:off x="7558088" y="-28576"/>
            <a:ext cx="1585912" cy="914327"/>
          </a:xfrm>
          <a:prstGeom prst="rect">
            <a:avLst/>
          </a:prstGeom>
        </p:spPr>
      </p:pic>
      <p:sp>
        <p:nvSpPr>
          <p:cNvPr id="7" name="Titre 1"/>
          <p:cNvSpPr>
            <a:spLocks noGrp="1"/>
          </p:cNvSpPr>
          <p:nvPr>
            <p:ph type="title"/>
          </p:nvPr>
        </p:nvSpPr>
        <p:spPr>
          <a:xfrm>
            <a:off x="0" y="-26988"/>
            <a:ext cx="7491046" cy="900113"/>
          </a:xfrm>
          <a:solidFill>
            <a:srgbClr val="FF9900"/>
          </a:solidFill>
        </p:spPr>
        <p:txBody>
          <a:bodyPr>
            <a:normAutofit/>
          </a:bodyPr>
          <a:lstStyle/>
          <a:p>
            <a:r>
              <a:rPr lang="fr-FR" sz="3200" i="1" dirty="0" err="1">
                <a:solidFill>
                  <a:schemeClr val="bg1"/>
                </a:solidFill>
              </a:rPr>
              <a:t>IntensEcoPlantain</a:t>
            </a:r>
            <a:endParaRPr lang="fr-FR" sz="3000" i="1" dirty="0" smtClean="0">
              <a:solidFill>
                <a:schemeClr val="bg1"/>
              </a:solidFill>
            </a:endParaRPr>
          </a:p>
        </p:txBody>
      </p:sp>
      <p:sp>
        <p:nvSpPr>
          <p:cNvPr id="9" name="Rectangle 8"/>
          <p:cNvSpPr/>
          <p:nvPr/>
        </p:nvSpPr>
        <p:spPr>
          <a:xfrm>
            <a:off x="317356" y="2290577"/>
            <a:ext cx="5503152" cy="1508105"/>
          </a:xfrm>
          <a:prstGeom prst="rect">
            <a:avLst/>
          </a:prstGeom>
        </p:spPr>
        <p:txBody>
          <a:bodyPr wrap="square">
            <a:spAutoFit/>
          </a:bodyPr>
          <a:lstStyle/>
          <a:p>
            <a:r>
              <a:rPr lang="fr-FR" sz="2400" b="1" dirty="0"/>
              <a:t>WP 1 - Caractérisation agro-économique de la diversité des systèmes de culture de banane plantain en </a:t>
            </a:r>
            <a:r>
              <a:rPr lang="fr-FR" sz="2400" b="1" dirty="0" smtClean="0"/>
              <a:t>Guadeloupe </a:t>
            </a:r>
          </a:p>
          <a:p>
            <a:r>
              <a:rPr lang="fr-FR" sz="2000" b="1" dirty="0" smtClean="0"/>
              <a:t>	=&gt; </a:t>
            </a:r>
            <a:r>
              <a:rPr lang="fr-FR" sz="2000" i="1" dirty="0" smtClean="0"/>
              <a:t>2019 </a:t>
            </a:r>
            <a:endParaRPr lang="fr-FR" sz="2000" i="1" dirty="0"/>
          </a:p>
        </p:txBody>
      </p:sp>
      <p:sp>
        <p:nvSpPr>
          <p:cNvPr id="10" name="Rectangle 9"/>
          <p:cNvSpPr/>
          <p:nvPr/>
        </p:nvSpPr>
        <p:spPr>
          <a:xfrm>
            <a:off x="458809" y="3936712"/>
            <a:ext cx="5555129" cy="2092881"/>
          </a:xfrm>
          <a:prstGeom prst="rect">
            <a:avLst/>
          </a:prstGeom>
        </p:spPr>
        <p:txBody>
          <a:bodyPr wrap="square">
            <a:spAutoFit/>
          </a:bodyPr>
          <a:lstStyle/>
          <a:p>
            <a:r>
              <a:rPr lang="fr-FR" sz="2400" b="1" dirty="0"/>
              <a:t>WP2. Sélection de variétés de plantain adaptées à des systèmes de cultures intensifiés </a:t>
            </a:r>
            <a:r>
              <a:rPr lang="fr-FR" sz="2400" b="1" dirty="0" smtClean="0"/>
              <a:t>écologiquement</a:t>
            </a:r>
          </a:p>
          <a:p>
            <a:r>
              <a:rPr lang="fr-FR" sz="2000" dirty="0" smtClean="0"/>
              <a:t>	=&gt; </a:t>
            </a:r>
            <a:r>
              <a:rPr lang="fr-FR" sz="2000" i="1" dirty="0" smtClean="0"/>
              <a:t>2019: </a:t>
            </a:r>
            <a:r>
              <a:rPr lang="fr-FR" sz="2000" i="1" dirty="0"/>
              <a:t>4</a:t>
            </a:r>
            <a:r>
              <a:rPr lang="fr-FR" sz="2000" i="1" dirty="0" smtClean="0"/>
              <a:t> variétés évaluées</a:t>
            </a:r>
          </a:p>
          <a:p>
            <a:r>
              <a:rPr lang="fr-FR" sz="2000" i="1" dirty="0" smtClean="0"/>
              <a:t>	=&gt; 2020 -2021: 8 variétés évaluées</a:t>
            </a:r>
          </a:p>
          <a:p>
            <a:endParaRPr lang="fr-FR" dirty="0"/>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6923" y="1931642"/>
            <a:ext cx="2822329" cy="4249349"/>
          </a:xfrm>
          <a:prstGeom prst="rect">
            <a:avLst/>
          </a:prstGeom>
        </p:spPr>
      </p:pic>
    </p:spTree>
    <p:extLst>
      <p:ext uri="{BB962C8B-B14F-4D97-AF65-F5344CB8AC3E}">
        <p14:creationId xmlns:p14="http://schemas.microsoft.com/office/powerpoint/2010/main" val="1421920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0" y="-26988"/>
            <a:ext cx="9144000" cy="900113"/>
          </a:xfrm>
          <a:prstGeom prst="rect">
            <a:avLst/>
          </a:prstGeom>
          <a:solidFill>
            <a:srgbClr val="FF990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i="1" dirty="0" err="1">
                <a:solidFill>
                  <a:schemeClr val="bg1"/>
                </a:solidFill>
              </a:rPr>
              <a:t>IntensEcoPlantain</a:t>
            </a:r>
            <a:endParaRPr lang="fr-FR" i="1" dirty="0" smtClean="0">
              <a:solidFill>
                <a:schemeClr val="bg1"/>
              </a:solidFill>
            </a:endParaRPr>
          </a:p>
        </p:txBody>
      </p:sp>
      <p:pic>
        <p:nvPicPr>
          <p:cNvPr id="12" name="Image 11"/>
          <p:cNvPicPr>
            <a:picLocks noChangeAspect="1"/>
          </p:cNvPicPr>
          <p:nvPr/>
        </p:nvPicPr>
        <p:blipFill>
          <a:blip r:embed="rId2"/>
          <a:stretch>
            <a:fillRect/>
          </a:stretch>
        </p:blipFill>
        <p:spPr>
          <a:xfrm>
            <a:off x="7558088" y="-28576"/>
            <a:ext cx="1585912" cy="914327"/>
          </a:xfrm>
          <a:prstGeom prst="rect">
            <a:avLst/>
          </a:prstGeom>
        </p:spPr>
      </p:pic>
      <p:sp>
        <p:nvSpPr>
          <p:cNvPr id="14" name="Rectangle 13"/>
          <p:cNvSpPr/>
          <p:nvPr/>
        </p:nvSpPr>
        <p:spPr>
          <a:xfrm>
            <a:off x="287524" y="1377426"/>
            <a:ext cx="5506607" cy="3231654"/>
          </a:xfrm>
          <a:prstGeom prst="rect">
            <a:avLst/>
          </a:prstGeom>
        </p:spPr>
        <p:txBody>
          <a:bodyPr wrap="square">
            <a:spAutoFit/>
          </a:bodyPr>
          <a:lstStyle/>
          <a:p>
            <a:r>
              <a:rPr lang="fr-FR" sz="2400" b="1" dirty="0"/>
              <a:t>WP3. Conception et évaluation de systèmes de culture innovants intensifiés </a:t>
            </a:r>
            <a:r>
              <a:rPr lang="fr-FR" sz="2400" b="1" dirty="0" smtClean="0"/>
              <a:t>écologiquement</a:t>
            </a:r>
          </a:p>
          <a:p>
            <a:r>
              <a:rPr lang="fr-FR" sz="2000" dirty="0" smtClean="0"/>
              <a:t>. </a:t>
            </a:r>
            <a:r>
              <a:rPr lang="fr-FR" sz="2000" dirty="0"/>
              <a:t>Mise en place et évaluation de systèmes de culture innovants chez les producteurs et en station expérimental</a:t>
            </a:r>
          </a:p>
          <a:p>
            <a:endParaRPr lang="fr-FR" sz="2400" b="1" dirty="0"/>
          </a:p>
          <a:p>
            <a:endParaRPr lang="fr-FR" sz="2400" b="1" dirty="0" smtClean="0"/>
          </a:p>
          <a:p>
            <a:endParaRPr lang="fr-FR" sz="2400" dirty="0"/>
          </a:p>
        </p:txBody>
      </p:sp>
      <p:sp>
        <p:nvSpPr>
          <p:cNvPr id="15" name="Rectangle 14"/>
          <p:cNvSpPr/>
          <p:nvPr/>
        </p:nvSpPr>
        <p:spPr>
          <a:xfrm>
            <a:off x="287524" y="4473315"/>
            <a:ext cx="5618379" cy="1877437"/>
          </a:xfrm>
          <a:prstGeom prst="rect">
            <a:avLst/>
          </a:prstGeom>
        </p:spPr>
        <p:txBody>
          <a:bodyPr wrap="square">
            <a:spAutoFit/>
          </a:bodyPr>
          <a:lstStyle/>
          <a:p>
            <a:r>
              <a:rPr lang="fr-FR" sz="2400" b="1" dirty="0"/>
              <a:t>WP4. Evaluation des risques sanitaires liés à la multiplication de plants de bananier </a:t>
            </a:r>
            <a:r>
              <a:rPr lang="fr-FR" sz="2400" b="1" dirty="0" smtClean="0"/>
              <a:t>plantain</a:t>
            </a:r>
          </a:p>
          <a:p>
            <a:r>
              <a:rPr lang="fr-FR" sz="2400" dirty="0" smtClean="0"/>
              <a:t>. </a:t>
            </a:r>
            <a:r>
              <a:rPr lang="fr-FR" sz="2000" dirty="0" err="1" smtClean="0"/>
              <a:t>Vitroplants</a:t>
            </a:r>
            <a:r>
              <a:rPr lang="fr-FR" sz="2000" dirty="0" smtClean="0"/>
              <a:t> (2019)</a:t>
            </a:r>
          </a:p>
          <a:p>
            <a:r>
              <a:rPr lang="fr-FR" sz="2000" dirty="0" smtClean="0"/>
              <a:t>. PIF et rejets (2019-2021)</a:t>
            </a:r>
            <a:endParaRPr lang="fr-FR" sz="2000"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903" y="1135482"/>
            <a:ext cx="3084507" cy="4112676"/>
          </a:xfrm>
          <a:prstGeom prst="rect">
            <a:avLst/>
          </a:prstGeom>
        </p:spPr>
      </p:pic>
    </p:spTree>
    <p:extLst>
      <p:ext uri="{BB962C8B-B14F-4D97-AF65-F5344CB8AC3E}">
        <p14:creationId xmlns:p14="http://schemas.microsoft.com/office/powerpoint/2010/main" val="3893178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7558088" y="-28576"/>
            <a:ext cx="1585912" cy="914327"/>
          </a:xfrm>
          <a:prstGeom prst="rect">
            <a:avLst/>
          </a:prstGeom>
        </p:spPr>
      </p:pic>
      <p:sp>
        <p:nvSpPr>
          <p:cNvPr id="7" name="Titre 1"/>
          <p:cNvSpPr>
            <a:spLocks noGrp="1"/>
          </p:cNvSpPr>
          <p:nvPr>
            <p:ph type="title"/>
          </p:nvPr>
        </p:nvSpPr>
        <p:spPr>
          <a:xfrm>
            <a:off x="0" y="-26988"/>
            <a:ext cx="7491046" cy="900113"/>
          </a:xfrm>
          <a:solidFill>
            <a:srgbClr val="FF9900"/>
          </a:solidFill>
        </p:spPr>
        <p:txBody>
          <a:bodyPr>
            <a:normAutofit/>
          </a:bodyPr>
          <a:lstStyle/>
          <a:p>
            <a:r>
              <a:rPr lang="fr-FR" sz="3200" i="1" dirty="0" err="1">
                <a:solidFill>
                  <a:schemeClr val="bg1"/>
                </a:solidFill>
              </a:rPr>
              <a:t>IntensEcoPlantain</a:t>
            </a:r>
            <a:endParaRPr lang="fr-FR" sz="3000" i="1" dirty="0" smtClean="0">
              <a:solidFill>
                <a:schemeClr val="bg1"/>
              </a:solidFill>
            </a:endParaRPr>
          </a:p>
        </p:txBody>
      </p:sp>
      <p:sp>
        <p:nvSpPr>
          <p:cNvPr id="9" name="Rectangle 8"/>
          <p:cNvSpPr/>
          <p:nvPr/>
        </p:nvSpPr>
        <p:spPr>
          <a:xfrm>
            <a:off x="430164" y="1429532"/>
            <a:ext cx="7920880" cy="2062103"/>
          </a:xfrm>
          <a:prstGeom prst="rect">
            <a:avLst/>
          </a:prstGeom>
        </p:spPr>
        <p:txBody>
          <a:bodyPr wrap="square">
            <a:spAutoFit/>
          </a:bodyPr>
          <a:lstStyle/>
          <a:p>
            <a:r>
              <a:rPr lang="fr-FR" sz="2400" b="1" dirty="0"/>
              <a:t>WP5. Production de plants de bananier plantain </a:t>
            </a:r>
            <a:r>
              <a:rPr lang="fr-FR" sz="2400" b="1" dirty="0" smtClean="0"/>
              <a:t>sains</a:t>
            </a:r>
          </a:p>
          <a:p>
            <a:endParaRPr lang="fr-FR" sz="2400" b="1" dirty="0"/>
          </a:p>
          <a:p>
            <a:pPr marL="342900" indent="-342900">
              <a:buFont typeface="Symbol" panose="05050102010706020507" pitchFamily="18" charset="2"/>
              <a:buChar char="Þ"/>
            </a:pPr>
            <a:r>
              <a:rPr lang="fr-FR" sz="2000" dirty="0" smtClean="0"/>
              <a:t>2019 : Indexation de 10 nouvelles variétés (virus et bactéries pathogènes) en vue de la diffusion de </a:t>
            </a:r>
            <a:r>
              <a:rPr lang="fr-FR" sz="2000" dirty="0" err="1" smtClean="0"/>
              <a:t>vitroplants</a:t>
            </a:r>
            <a:endParaRPr lang="fr-FR" sz="2000" dirty="0" smtClean="0"/>
          </a:p>
          <a:p>
            <a:pPr marL="342900" indent="-342900">
              <a:buFont typeface="Symbol" panose="05050102010706020507" pitchFamily="18" charset="2"/>
              <a:buChar char="Þ"/>
            </a:pPr>
            <a:endParaRPr lang="fr-FR" sz="2000" dirty="0"/>
          </a:p>
          <a:p>
            <a:pPr marL="342900" indent="-342900">
              <a:buFont typeface="Symbol" panose="05050102010706020507" pitchFamily="18" charset="2"/>
              <a:buChar char="Þ"/>
            </a:pPr>
            <a:r>
              <a:rPr lang="fr-FR" sz="2000" dirty="0" smtClean="0"/>
              <a:t>2020 – 2021: Production de </a:t>
            </a:r>
            <a:r>
              <a:rPr lang="fr-FR" sz="2000" dirty="0" err="1" smtClean="0"/>
              <a:t>vitroplants</a:t>
            </a:r>
            <a:r>
              <a:rPr lang="fr-FR" sz="2000" dirty="0" smtClean="0"/>
              <a:t> pour les besoins du projet</a:t>
            </a:r>
            <a:endParaRPr lang="fr-FR" sz="2000" dirty="0"/>
          </a:p>
        </p:txBody>
      </p:sp>
    </p:spTree>
    <p:extLst>
      <p:ext uri="{BB962C8B-B14F-4D97-AF65-F5344CB8AC3E}">
        <p14:creationId xmlns:p14="http://schemas.microsoft.com/office/powerpoint/2010/main" val="1758364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558088" y="-28576"/>
            <a:ext cx="1585912" cy="914327"/>
          </a:xfrm>
          <a:prstGeom prst="rect">
            <a:avLst/>
          </a:prstGeom>
        </p:spPr>
      </p:pic>
      <p:sp>
        <p:nvSpPr>
          <p:cNvPr id="3" name="Titre 1"/>
          <p:cNvSpPr txBox="1">
            <a:spLocks/>
          </p:cNvSpPr>
          <p:nvPr/>
        </p:nvSpPr>
        <p:spPr>
          <a:xfrm>
            <a:off x="0" y="-26988"/>
            <a:ext cx="7491046" cy="900113"/>
          </a:xfrm>
          <a:prstGeom prst="rect">
            <a:avLst/>
          </a:prstGeom>
          <a:solidFill>
            <a:srgbClr val="FF9900"/>
          </a:solid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200" i="1" dirty="0" err="1">
                <a:solidFill>
                  <a:schemeClr val="bg1"/>
                </a:solidFill>
              </a:rPr>
              <a:t>IntensEcoPlantain</a:t>
            </a:r>
            <a:endParaRPr lang="fr-FR" sz="3000" i="1" dirty="0" smtClean="0">
              <a:solidFill>
                <a:schemeClr val="bg1"/>
              </a:solidFill>
            </a:endParaRPr>
          </a:p>
        </p:txBody>
      </p:sp>
      <p:sp>
        <p:nvSpPr>
          <p:cNvPr id="5" name="Rectangle 4"/>
          <p:cNvSpPr/>
          <p:nvPr/>
        </p:nvSpPr>
        <p:spPr>
          <a:xfrm>
            <a:off x="637733" y="-3542139"/>
            <a:ext cx="8506267" cy="2923877"/>
          </a:xfrm>
          <a:prstGeom prst="rect">
            <a:avLst/>
          </a:prstGeom>
        </p:spPr>
        <p:txBody>
          <a:bodyPr wrap="square">
            <a:spAutoFit/>
          </a:bodyPr>
          <a:lstStyle/>
          <a:p>
            <a:pPr>
              <a:spcAft>
                <a:spcPts val="0"/>
              </a:spcAft>
            </a:pPr>
            <a:r>
              <a:rPr lang="fr-FR" sz="800" b="1" dirty="0">
                <a:latin typeface="Calibri" panose="020F0502020204030204" pitchFamily="34" charset="0"/>
                <a:ea typeface="Cambria" panose="02040503050406030204" pitchFamily="18" charset="0"/>
                <a:cs typeface="Arial Narrow" panose="020B0606020202030204" pitchFamily="34" charset="0"/>
              </a:rPr>
              <a:t>Action 1</a:t>
            </a:r>
            <a:r>
              <a:rPr lang="fr-FR" sz="800" dirty="0">
                <a:latin typeface="Calibri" panose="020F0502020204030204" pitchFamily="34" charset="0"/>
                <a:ea typeface="Cambria" panose="02040503050406030204" pitchFamily="18" charset="0"/>
                <a:cs typeface="Arial Narrow" panose="020B0606020202030204" pitchFamily="34" charset="0"/>
              </a:rPr>
              <a:t> : </a:t>
            </a:r>
            <a:r>
              <a:rPr lang="fr-FR" sz="800" b="1" dirty="0">
                <a:latin typeface="Calibri" panose="020F0502020204030204" pitchFamily="34" charset="0"/>
                <a:ea typeface="Cambria" panose="02040503050406030204" pitchFamily="18" charset="0"/>
                <a:cs typeface="Arial Narrow" panose="020B0606020202030204" pitchFamily="34" charset="0"/>
              </a:rPr>
              <a:t>Formation de techniciens aux techniques de culture alternatives</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dirty="0">
                <a:latin typeface="Calibri" panose="020F0502020204030204" pitchFamily="34" charset="0"/>
                <a:ea typeface="Cambria" panose="02040503050406030204" pitchFamily="18" charset="0"/>
                <a:cs typeface="Arial Narrow" panose="020B0606020202030204" pitchFamily="34" charset="0"/>
              </a:rPr>
              <a:t>Action non réalisée annulée en raison du départ de l’agent CIRAD en charge du travail.</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b="1" dirty="0">
                <a:latin typeface="Calibri" panose="020F0502020204030204" pitchFamily="34" charset="0"/>
                <a:ea typeface="Cambria" panose="02040503050406030204" pitchFamily="18" charset="0"/>
                <a:cs typeface="Arial Narrow" panose="020B0606020202030204" pitchFamily="34" charset="0"/>
              </a:rPr>
              <a:t>Action 2</a:t>
            </a:r>
            <a:r>
              <a:rPr lang="fr-FR" sz="800" dirty="0">
                <a:latin typeface="Calibri" panose="020F0502020204030204" pitchFamily="34" charset="0"/>
                <a:ea typeface="Cambria" panose="02040503050406030204" pitchFamily="18" charset="0"/>
                <a:cs typeface="Arial Narrow" panose="020B0606020202030204" pitchFamily="34" charset="0"/>
              </a:rPr>
              <a:t>: </a:t>
            </a:r>
            <a:r>
              <a:rPr lang="fr-FR" sz="800" b="1" dirty="0">
                <a:latin typeface="Calibri" panose="020F0502020204030204" pitchFamily="34" charset="0"/>
                <a:ea typeface="Cambria" panose="02040503050406030204" pitchFamily="18" charset="0"/>
                <a:cs typeface="Arial Narrow" panose="020B0606020202030204" pitchFamily="34" charset="0"/>
              </a:rPr>
              <a:t>Fiches techniques pour la culture du bananier plantain</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b="1" dirty="0">
                <a:latin typeface="Calibri" panose="020F0502020204030204" pitchFamily="34" charset="0"/>
                <a:ea typeface="Cambria" panose="02040503050406030204" pitchFamily="18" charset="0"/>
                <a:cs typeface="Arial Narrow" panose="020B0606020202030204" pitchFamily="34" charset="0"/>
              </a:rPr>
              <a:t>Partenaires impliqués</a:t>
            </a:r>
            <a:r>
              <a:rPr lang="fr-FR" sz="800" dirty="0">
                <a:latin typeface="Calibri" panose="020F0502020204030204" pitchFamily="34" charset="0"/>
                <a:ea typeface="Cambria" panose="02040503050406030204" pitchFamily="18" charset="0"/>
                <a:cs typeface="Arial Narrow" panose="020B0606020202030204" pitchFamily="34" charset="0"/>
              </a:rPr>
              <a:t>: IT2, CIRAD</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lgn="just">
              <a:spcAft>
                <a:spcPts val="0"/>
              </a:spcAft>
            </a:pPr>
            <a:r>
              <a:rPr lang="fr-FR" sz="800" dirty="0">
                <a:latin typeface="Calibri" panose="020F0502020204030204" pitchFamily="34" charset="0"/>
                <a:ea typeface="Cambria" panose="02040503050406030204" pitchFamily="18" charset="0"/>
                <a:cs typeface="Arial Narrow" panose="020B0606020202030204" pitchFamily="34" charset="0"/>
              </a:rPr>
              <a:t>Actuellement les bases techniques utilisées en Guadeloupe pour la conduite de la culture du bananier plantain proviennent en grande partie de celles établies pour la conduite de la banne dessert. La culture du bananier plantain revêt cependant un certain nombre de spécificités qui justifient la constitution d’un référentiel technique propre. Des fiches présentant les variétés et les innovations techniques développées dans le projet seront publiées et diffusées aux producteurs via l’IT2 et les structures d’appui technique.</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marL="768985">
              <a:spcAft>
                <a:spcPts val="0"/>
              </a:spcAft>
            </a:pPr>
            <a:r>
              <a:rPr lang="fr-FR" sz="800" dirty="0">
                <a:latin typeface="Calibri" panose="020F0502020204030204" pitchFamily="34" charset="0"/>
                <a:ea typeface="Cambria" panose="02040503050406030204" pitchFamily="18" charset="0"/>
                <a:cs typeface="Arial Narrow" panose="020B0606020202030204" pitchFamily="34" charset="0"/>
              </a:rPr>
              <a:t> </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b="1" dirty="0">
                <a:latin typeface="Calibri" panose="020F0502020204030204" pitchFamily="34" charset="0"/>
                <a:ea typeface="Cambria" panose="02040503050406030204" pitchFamily="18" charset="0"/>
                <a:cs typeface="Arial Narrow" panose="020B0606020202030204" pitchFamily="34" charset="0"/>
              </a:rPr>
              <a:t>Action 3</a:t>
            </a:r>
            <a:r>
              <a:rPr lang="fr-FR" sz="800" dirty="0">
                <a:latin typeface="Calibri" panose="020F0502020204030204" pitchFamily="34" charset="0"/>
                <a:ea typeface="Cambria" panose="02040503050406030204" pitchFamily="18" charset="0"/>
                <a:cs typeface="Arial Narrow" panose="020B0606020202030204" pitchFamily="34" charset="0"/>
              </a:rPr>
              <a:t> : </a:t>
            </a:r>
            <a:r>
              <a:rPr lang="fr-FR" sz="800" b="1" dirty="0">
                <a:latin typeface="Calibri" panose="020F0502020204030204" pitchFamily="34" charset="0"/>
                <a:ea typeface="Cambria" panose="02040503050406030204" pitchFamily="18" charset="0"/>
                <a:cs typeface="Arial Narrow" panose="020B0606020202030204" pitchFamily="34" charset="0"/>
              </a:rPr>
              <a:t>Journées techniques - visite de parcelles de démonstration</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b="1" dirty="0">
                <a:latin typeface="Calibri" panose="020F0502020204030204" pitchFamily="34" charset="0"/>
                <a:ea typeface="Cambria" panose="02040503050406030204" pitchFamily="18" charset="0"/>
                <a:cs typeface="Arial Narrow" panose="020B0606020202030204" pitchFamily="34" charset="0"/>
              </a:rPr>
              <a:t>Partenaires impliqués</a:t>
            </a:r>
            <a:r>
              <a:rPr lang="fr-FR" sz="800" dirty="0">
                <a:latin typeface="Calibri" panose="020F0502020204030204" pitchFamily="34" charset="0"/>
                <a:ea typeface="Cambria" panose="02040503050406030204" pitchFamily="18" charset="0"/>
                <a:cs typeface="Arial Narrow" panose="020B0606020202030204" pitchFamily="34" charset="0"/>
              </a:rPr>
              <a:t>: SICAPAG, LPG</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dirty="0">
                <a:latin typeface="Calibri" panose="020F0502020204030204" pitchFamily="34" charset="0"/>
                <a:ea typeface="Cambria" panose="02040503050406030204" pitchFamily="18" charset="0"/>
                <a:cs typeface="Arial Narrow" panose="020B0606020202030204" pitchFamily="34" charset="0"/>
              </a:rPr>
              <a:t>La diffusion et le transfert des innovations auprès des agriculteurs s‘effectuera dans le cadre de journées techniques en s’appuyant sur la visite de parcelles de démonstration.</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marL="768985">
              <a:spcAft>
                <a:spcPts val="0"/>
              </a:spcAft>
            </a:pPr>
            <a:r>
              <a:rPr lang="fr-FR" sz="800" dirty="0">
                <a:latin typeface="Calibri" panose="020F0502020204030204" pitchFamily="34" charset="0"/>
                <a:ea typeface="Cambria" panose="02040503050406030204" pitchFamily="18" charset="0"/>
                <a:cs typeface="Arial Narrow" panose="020B0606020202030204" pitchFamily="34" charset="0"/>
              </a:rPr>
              <a:t> </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b="1" dirty="0">
                <a:latin typeface="Calibri" panose="020F0502020204030204" pitchFamily="34" charset="0"/>
                <a:ea typeface="Cambria" panose="02040503050406030204" pitchFamily="18" charset="0"/>
                <a:cs typeface="Arial Narrow" panose="020B0606020202030204" pitchFamily="34" charset="0"/>
              </a:rPr>
              <a:t>Action 4</a:t>
            </a:r>
            <a:r>
              <a:rPr lang="fr-FR" sz="800" dirty="0">
                <a:latin typeface="Calibri" panose="020F0502020204030204" pitchFamily="34" charset="0"/>
                <a:ea typeface="Cambria" panose="02040503050406030204" pitchFamily="18" charset="0"/>
                <a:cs typeface="Arial Narrow" panose="020B0606020202030204" pitchFamily="34" charset="0"/>
              </a:rPr>
              <a:t>: </a:t>
            </a:r>
            <a:r>
              <a:rPr lang="fr-FR" sz="800" b="1" dirty="0">
                <a:latin typeface="Calibri" panose="020F0502020204030204" pitchFamily="34" charset="0"/>
                <a:ea typeface="Cambria" panose="02040503050406030204" pitchFamily="18" charset="0"/>
                <a:cs typeface="Arial Narrow" panose="020B0606020202030204" pitchFamily="34" charset="0"/>
              </a:rPr>
              <a:t>Elaboration d’une MAE Plantain écologique</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b="1" dirty="0">
                <a:latin typeface="Calibri" panose="020F0502020204030204" pitchFamily="34" charset="0"/>
                <a:ea typeface="Cambria" panose="02040503050406030204" pitchFamily="18" charset="0"/>
                <a:cs typeface="Arial Narrow" panose="020B0606020202030204" pitchFamily="34" charset="0"/>
              </a:rPr>
              <a:t>Partenaire impliqué</a:t>
            </a:r>
            <a:r>
              <a:rPr lang="fr-FR" sz="800" dirty="0">
                <a:latin typeface="Calibri" panose="020F0502020204030204" pitchFamily="34" charset="0"/>
                <a:ea typeface="Cambria" panose="02040503050406030204" pitchFamily="18" charset="0"/>
                <a:cs typeface="Arial Narrow" panose="020B0606020202030204" pitchFamily="34" charset="0"/>
              </a:rPr>
              <a:t> : LPG</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lgn="just">
              <a:spcAft>
                <a:spcPts val="0"/>
              </a:spcAft>
            </a:pPr>
            <a:r>
              <a:rPr lang="fr-FR" sz="800" dirty="0">
                <a:latin typeface="Calibri" panose="020F0502020204030204" pitchFamily="34" charset="0"/>
                <a:ea typeface="Cambria" panose="02040503050406030204" pitchFamily="18" charset="0"/>
                <a:cs typeface="Arial Narrow" panose="020B0606020202030204" pitchFamily="34" charset="0"/>
              </a:rPr>
              <a:t>Afin d’inciter les producteurs à s’engager dans la voie d’une intensification écologique de la production de banane plantain, une mesure agro-environnemental spécifique sera proposée. Cette mesure regroupera l’ensemble de techniques agro-écologiques à mettre en œuvre pour cultiver la banane plantain sans recourir aux intrants chimiques. </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dirty="0">
                <a:latin typeface="Calibri" panose="020F0502020204030204" pitchFamily="34" charset="0"/>
                <a:ea typeface="Cambria" panose="02040503050406030204" pitchFamily="18" charset="0"/>
                <a:cs typeface="Arial Narrow" panose="020B0606020202030204" pitchFamily="34" charset="0"/>
              </a:rPr>
              <a:t> </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b="1" dirty="0">
                <a:latin typeface="Calibri" panose="020F0502020204030204" pitchFamily="34" charset="0"/>
                <a:ea typeface="Cambria" panose="02040503050406030204" pitchFamily="18" charset="0"/>
                <a:cs typeface="Arial Narrow" panose="020B0606020202030204" pitchFamily="34" charset="0"/>
              </a:rPr>
              <a:t>Action 5 :</a:t>
            </a:r>
            <a:r>
              <a:rPr lang="fr-FR" sz="800" dirty="0">
                <a:latin typeface="Calibri" panose="020F0502020204030204" pitchFamily="34" charset="0"/>
                <a:ea typeface="Cambria" panose="02040503050406030204" pitchFamily="18" charset="0"/>
                <a:cs typeface="Arial Narrow" panose="020B0606020202030204" pitchFamily="34" charset="0"/>
              </a:rPr>
              <a:t> </a:t>
            </a:r>
            <a:r>
              <a:rPr lang="fr-FR" sz="800" b="1" dirty="0">
                <a:latin typeface="Calibri" panose="020F0502020204030204" pitchFamily="34" charset="0"/>
                <a:ea typeface="Cambria" panose="02040503050406030204" pitchFamily="18" charset="0"/>
                <a:cs typeface="Arial Narrow" panose="020B0606020202030204" pitchFamily="34" charset="0"/>
              </a:rPr>
              <a:t>Cahier des charges pour la production de plants de plantain de qualité</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b="1" dirty="0">
                <a:latin typeface="Calibri" panose="020F0502020204030204" pitchFamily="34" charset="0"/>
                <a:ea typeface="Cambria" panose="02040503050406030204" pitchFamily="18" charset="0"/>
                <a:cs typeface="Arial Narrow" panose="020B0606020202030204" pitchFamily="34" charset="0"/>
              </a:rPr>
              <a:t>Partenaire impliqué</a:t>
            </a:r>
            <a:r>
              <a:rPr lang="fr-FR" sz="800" dirty="0">
                <a:latin typeface="Calibri" panose="020F0502020204030204" pitchFamily="34" charset="0"/>
                <a:ea typeface="Cambria" panose="02040503050406030204" pitchFamily="18" charset="0"/>
                <a:cs typeface="Arial Narrow" panose="020B0606020202030204" pitchFamily="34" charset="0"/>
              </a:rPr>
              <a:t>: IT2</a:t>
            </a:r>
            <a:r>
              <a:rPr lang="fr-FR" sz="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dirty="0">
                <a:latin typeface="Calibri" panose="020F0502020204030204" pitchFamily="34" charset="0"/>
                <a:ea typeface="Cambria" panose="02040503050406030204" pitchFamily="18" charset="0"/>
                <a:cs typeface="Arial Narrow" panose="020B0606020202030204" pitchFamily="34" charset="0"/>
              </a:rPr>
              <a:t>Ce cahier des charges intégrera les méthodes, techniques et dispositifs garantissant la production de matériel végétal de plantain de qualité développés ou validés dans ce projet</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dirty="0">
                <a:latin typeface="Calibri" panose="020F0502020204030204" pitchFamily="34" charset="0"/>
                <a:ea typeface="Cambria" panose="02040503050406030204" pitchFamily="18" charset="0"/>
                <a:cs typeface="Arial Narrow" panose="020B0606020202030204" pitchFamily="34" charset="0"/>
              </a:rPr>
              <a:t> </a:t>
            </a:r>
            <a:endParaRPr lang="fr-FR" sz="800" dirty="0">
              <a:latin typeface="Arial Narrow" panose="020B0606020202030204" pitchFamily="34" charset="0"/>
              <a:ea typeface="Cambria" panose="02040503050406030204" pitchFamily="18" charset="0"/>
              <a:cs typeface="Arial Narrow" panose="020B0606020202030204" pitchFamily="34" charset="0"/>
            </a:endParaRPr>
          </a:p>
          <a:p>
            <a:pPr>
              <a:spcAft>
                <a:spcPts val="0"/>
              </a:spcAft>
            </a:pPr>
            <a:r>
              <a:rPr lang="fr-FR" sz="8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Action 6 : Séminaire Plantain</a:t>
            </a:r>
            <a:endParaRPr lang="fr-FR" sz="800" dirty="0">
              <a:effectLst/>
              <a:latin typeface="Arial Narrow" panose="020B0606020202030204" pitchFamily="34" charset="0"/>
              <a:ea typeface="Cambria" panose="02040503050406030204" pitchFamily="18" charset="0"/>
              <a:cs typeface="Arial Narrow" panose="020B0606020202030204" pitchFamily="34" charset="0"/>
            </a:endParaRPr>
          </a:p>
        </p:txBody>
      </p:sp>
      <p:sp>
        <p:nvSpPr>
          <p:cNvPr id="8" name="ZoneTexte 3"/>
          <p:cNvSpPr txBox="1">
            <a:spLocks noChangeArrowheads="1"/>
          </p:cNvSpPr>
          <p:nvPr/>
        </p:nvSpPr>
        <p:spPr bwMode="auto">
          <a:xfrm>
            <a:off x="435340" y="1213827"/>
            <a:ext cx="7489826" cy="1200329"/>
          </a:xfrm>
          <a:prstGeom prst="rect">
            <a:avLst/>
          </a:prstGeom>
          <a:noFill/>
          <a:ln w="9525">
            <a:noFill/>
            <a:miter lim="800000"/>
            <a:headEnd/>
            <a:tailEnd/>
          </a:ln>
        </p:spPr>
        <p:txBody>
          <a:bodyPr wrap="square">
            <a:spAutoFit/>
          </a:bodyPr>
          <a:lstStyle/>
          <a:p>
            <a:r>
              <a:rPr lang="fr-FR" sz="2800" b="1" dirty="0" smtClean="0">
                <a:latin typeface="Calibri" pitchFamily="34" charset="0"/>
              </a:rPr>
              <a:t>Transferts envisagés en 2019-2020-2021</a:t>
            </a:r>
          </a:p>
          <a:p>
            <a:endParaRPr lang="fr-FR" sz="2400" dirty="0" smtClean="0">
              <a:latin typeface="Calibri" pitchFamily="34" charset="0"/>
            </a:endParaRPr>
          </a:p>
          <a:p>
            <a:r>
              <a:rPr lang="fr-FR" sz="2000" b="1" dirty="0" smtClean="0">
                <a:latin typeface="Calibri" pitchFamily="34" charset="0"/>
              </a:rPr>
              <a:t>WP6 dédié aux actions de transfert</a:t>
            </a:r>
            <a:endParaRPr lang="fr-FR" sz="2000" b="1" dirty="0">
              <a:latin typeface="Calibri" pitchFamily="34" charset="0"/>
            </a:endParaRPr>
          </a:p>
        </p:txBody>
      </p:sp>
      <p:sp>
        <p:nvSpPr>
          <p:cNvPr id="9" name="Espace réservé du contenu 2"/>
          <p:cNvSpPr txBox="1">
            <a:spLocks/>
          </p:cNvSpPr>
          <p:nvPr/>
        </p:nvSpPr>
        <p:spPr>
          <a:xfrm>
            <a:off x="500796" y="2306760"/>
            <a:ext cx="8229600" cy="3960813"/>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dirty="0" smtClean="0"/>
              <a:t>  </a:t>
            </a:r>
          </a:p>
          <a:p>
            <a:r>
              <a:rPr lang="fr-FR" dirty="0" smtClean="0"/>
              <a:t>Présentation des actions et des </a:t>
            </a:r>
            <a:r>
              <a:rPr lang="fr-FR" dirty="0"/>
              <a:t>actualités </a:t>
            </a:r>
            <a:r>
              <a:rPr lang="fr-FR" dirty="0" smtClean="0"/>
              <a:t>du projet sur les sites web des partenaires du consortium</a:t>
            </a:r>
          </a:p>
          <a:p>
            <a:r>
              <a:rPr lang="fr-FR" dirty="0" smtClean="0"/>
              <a:t>Fiches "innovation" et dossiers de synthèse diffusés sous format papier ou web</a:t>
            </a:r>
          </a:p>
          <a:p>
            <a:r>
              <a:rPr lang="fr-FR" dirty="0" smtClean="0"/>
              <a:t>Journées techniques et de réunions d’information </a:t>
            </a:r>
          </a:p>
          <a:p>
            <a:r>
              <a:rPr lang="fr-FR" dirty="0" smtClean="0"/>
              <a:t>Emissions TV et radio </a:t>
            </a:r>
          </a:p>
          <a:p>
            <a:r>
              <a:rPr lang="fr-FR" dirty="0" smtClean="0"/>
              <a:t>Groupe thématique banane plantain créé sur la plateforme d’échange des RITA Coatis (</a:t>
            </a:r>
            <a:r>
              <a:rPr lang="fr-FR" u="sng" dirty="0" smtClean="0">
                <a:hlinkClick r:id="rId3"/>
              </a:rPr>
              <a:t>http://coatis.rita-dom.fr/</a:t>
            </a:r>
            <a:r>
              <a:rPr lang="fr-FR" dirty="0" smtClean="0"/>
              <a:t>) afin d’améliorer le transfert des résultats en inter-DOM</a:t>
            </a:r>
          </a:p>
          <a:p>
            <a:r>
              <a:rPr lang="fr-FR" dirty="0" smtClean="0"/>
              <a:t>Une Newsletter annuelle </a:t>
            </a:r>
            <a:r>
              <a:rPr lang="fr-FR" dirty="0"/>
              <a:t>destinée aux partenaires, bailleurs et </a:t>
            </a:r>
            <a:r>
              <a:rPr lang="fr-FR" dirty="0" err="1"/>
              <a:t>décideurs</a:t>
            </a:r>
            <a:r>
              <a:rPr lang="fr-FR" dirty="0" err="1" smtClean="0"/>
              <a:t>pour</a:t>
            </a:r>
            <a:r>
              <a:rPr lang="fr-FR" dirty="0" smtClean="0"/>
              <a:t> présenter l’état d’avancement du projet.  </a:t>
            </a:r>
          </a:p>
          <a:p>
            <a:r>
              <a:rPr lang="fr-FR"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Séminaire Plantain en fin de projet</a:t>
            </a:r>
          </a:p>
          <a:p>
            <a:pPr marL="0" indent="0">
              <a:buFont typeface="Arial"/>
              <a:buNone/>
            </a:pPr>
            <a:endParaRPr lang="fr-FR" dirty="0" smtClean="0"/>
          </a:p>
          <a:p>
            <a:pPr marL="0" indent="0">
              <a:buFont typeface="Arial"/>
              <a:buNone/>
            </a:pPr>
            <a:endParaRPr lang="fr-FR" sz="1200" dirty="0" smtClean="0"/>
          </a:p>
          <a:p>
            <a:pPr marL="0" indent="0">
              <a:buFont typeface="Arial"/>
              <a:buNone/>
            </a:pPr>
            <a:endParaRPr lang="fr-FR" sz="3000" dirty="0" smtClean="0"/>
          </a:p>
          <a:p>
            <a:endParaRPr lang="fr-FR" sz="3000" dirty="0" smtClean="0"/>
          </a:p>
          <a:p>
            <a:pPr marL="457200" lvl="1" indent="0">
              <a:buFont typeface="Arial"/>
              <a:buNone/>
            </a:pPr>
            <a:endParaRPr lang="fr-FR" sz="2600" dirty="0" smtClean="0"/>
          </a:p>
        </p:txBody>
      </p:sp>
    </p:spTree>
    <p:extLst>
      <p:ext uri="{BB962C8B-B14F-4D97-AF65-F5344CB8AC3E}">
        <p14:creationId xmlns:p14="http://schemas.microsoft.com/office/powerpoint/2010/main" val="389133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vertic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vertic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blinds(vertical)">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533</Words>
  <Application>Microsoft Office PowerPoint</Application>
  <PresentationFormat>Affichage à l'écran (4:3)</PresentationFormat>
  <Paragraphs>116</Paragraphs>
  <Slides>11</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Arial Narrow</vt:lpstr>
      <vt:lpstr>Calibri</vt:lpstr>
      <vt:lpstr>Cambria</vt:lpstr>
      <vt:lpstr>Century Gothic</vt:lpstr>
      <vt:lpstr>Symbol</vt:lpstr>
      <vt:lpstr>Times New Roman</vt:lpstr>
      <vt:lpstr>Thème Office</vt:lpstr>
      <vt:lpstr>IntensEcoPlantain</vt:lpstr>
      <vt:lpstr>IntensEcoPlantain</vt:lpstr>
      <vt:lpstr>IntensEcoPlantain</vt:lpstr>
      <vt:lpstr>IntensEcoPlantain</vt:lpstr>
      <vt:lpstr>Présentation PowerPoint</vt:lpstr>
      <vt:lpstr>IntensEcoPlantain</vt:lpstr>
      <vt:lpstr>Présentation PowerPoint</vt:lpstr>
      <vt:lpstr>IntensEcoPlantain</vt:lpstr>
      <vt:lpstr>Présentation PowerPoint</vt:lpstr>
      <vt:lpstr>IntensEcoPlantain</vt:lpstr>
      <vt:lpstr>IntensEcoPlantain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Gaël Lévi</dc:creator>
  <cp:lastModifiedBy>manu el</cp:lastModifiedBy>
  <cp:revision>175</cp:revision>
  <cp:lastPrinted>2018-11-07T12:43:50Z</cp:lastPrinted>
  <dcterms:created xsi:type="dcterms:W3CDTF">2013-02-19T18:53:36Z</dcterms:created>
  <dcterms:modified xsi:type="dcterms:W3CDTF">2019-03-18T22:44:48Z</dcterms:modified>
</cp:coreProperties>
</file>