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82" r:id="rId4"/>
    <p:sldId id="283" r:id="rId5"/>
    <p:sldId id="284" r:id="rId6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08" autoAdjust="0"/>
  </p:normalViewPr>
  <p:slideViewPr>
    <p:cSldViewPr snapToGrid="0" snapToObjects="1">
      <p:cViewPr varScale="1">
        <p:scale>
          <a:sx n="64" d="100"/>
          <a:sy n="64" d="100"/>
        </p:scale>
        <p:origin x="148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7758A-B923-41F0-8F49-7F2B5A620524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F4306-C191-4297-84EA-7B9C5FB90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82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C7CB-36B5-E345-A434-6AACD9823394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A756E-EDAA-E340-A34F-63525B9A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8696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 volet Alimentation :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Effet du rationnement en atelier de production de type standard sur l’indice de consommation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 de synthèse de la valeur alimentaire des ressources tropicales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Effet de la conduite alimentaire à base de ressources locales sur les performances zootechniques 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 des modalités d'appropriation par les éleveurs des innovations alimentaires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Amélioration de la digestibilité des protéines par des technologies innovantes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Enrichissement en protéines par des fermentations de micro-organismes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Outils d'alimentation des animaux à partir de ressources locales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 volet Reproduction :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Effet de 3 modes de reproduction (monte naturelle, insémination artificielle avec de la semence importée ou issue de récolte à la ferme) sur les performances de reproduction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Evaluation économique des 3 modes de reproduction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 AFOM (atouts, faiblesses, opportunités, menaces) de la création d'un centre d’insémination artificielle (pertinence, intérêt et enjeux)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 volet Porc créole :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Caractérisation génétique de la population porcine Créole de Guadeloupe (diversité et état des lieux, identifications)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Effet de la conduite (durée d’engraissement, conduite alimentaire …) sur les performances de croissance et la qualité de la viande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Caractérisation et pistes de démarcation du produit (carcasse, viande) en fonction de l'itinéraire technique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 AFOM pour le développement d'un marché de niche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453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0053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3877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6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4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4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587F-0B7C-134E-B7D4-CA88FE588E9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7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49" y="249766"/>
            <a:ext cx="2477905" cy="142858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672417" y="444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13" name="Image 12" descr="Logo_Region_cle4a2c1d-395x4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55" y="1239150"/>
            <a:ext cx="1169706" cy="1184512"/>
          </a:xfrm>
          <a:prstGeom prst="rect">
            <a:avLst/>
          </a:prstGeom>
        </p:spPr>
      </p:pic>
      <p:pic>
        <p:nvPicPr>
          <p:cNvPr id="15" name="Image 14" descr="MAAF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019" y="1407479"/>
            <a:ext cx="852091" cy="10922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276" y="1405854"/>
            <a:ext cx="1961459" cy="980730"/>
          </a:xfrm>
          <a:prstGeom prst="rect">
            <a:avLst/>
          </a:prstGeom>
        </p:spPr>
      </p:pic>
      <p:pic>
        <p:nvPicPr>
          <p:cNvPr id="11" name="Imag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80" y="99986"/>
            <a:ext cx="4791456" cy="130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612499" y="2540793"/>
            <a:ext cx="8089361" cy="2314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i="1" dirty="0" smtClean="0">
                <a:solidFill>
                  <a:schemeClr val="accent2"/>
                </a:solidFill>
                <a:latin typeface="Century Gothic"/>
                <a:cs typeface="Century Gothic"/>
              </a:rPr>
              <a:t>KARIBIOPOR</a:t>
            </a:r>
            <a:r>
              <a:rPr lang="fr-FR" sz="3600" b="1" i="1" dirty="0" smtClean="0">
                <a:latin typeface="Century Gothic"/>
                <a:cs typeface="Century Gothic"/>
              </a:rPr>
              <a:t/>
            </a:r>
            <a:br>
              <a:rPr lang="fr-FR" sz="3600" b="1" i="1" dirty="0" smtClean="0">
                <a:latin typeface="Century Gothic"/>
                <a:cs typeface="Century Gothic"/>
              </a:rPr>
            </a:br>
            <a:r>
              <a:rPr lang="fr-FR" sz="2700" b="1" dirty="0" err="1" smtClean="0">
                <a:solidFill>
                  <a:schemeClr val="accent2"/>
                </a:solidFill>
                <a:latin typeface="Century Gothic"/>
                <a:cs typeface="Century Gothic"/>
              </a:rPr>
              <a:t>KAR</a:t>
            </a:r>
            <a:r>
              <a:rPr lang="fr-FR" sz="2700" dirty="0" err="1" smtClean="0">
                <a:latin typeface="Century Gothic"/>
                <a:cs typeface="Century Gothic"/>
              </a:rPr>
              <a:t>ukera</a:t>
            </a:r>
            <a:r>
              <a:rPr lang="fr-FR" sz="2700" dirty="0" smtClean="0">
                <a:latin typeface="Century Gothic"/>
                <a:cs typeface="Century Gothic"/>
              </a:rPr>
              <a:t> </a:t>
            </a:r>
            <a:r>
              <a:rPr lang="fr-FR" sz="2700" b="1" dirty="0" smtClean="0">
                <a:solidFill>
                  <a:schemeClr val="accent2"/>
                </a:solidFill>
                <a:latin typeface="Century Gothic"/>
                <a:cs typeface="Century Gothic"/>
              </a:rPr>
              <a:t>I</a:t>
            </a:r>
            <a:r>
              <a:rPr lang="fr-FR" sz="2700" dirty="0" smtClean="0">
                <a:latin typeface="Century Gothic"/>
                <a:cs typeface="Century Gothic"/>
              </a:rPr>
              <a:t>nnovations </a:t>
            </a:r>
            <a:r>
              <a:rPr lang="fr-FR" sz="2700" b="1" dirty="0" err="1" smtClean="0">
                <a:solidFill>
                  <a:schemeClr val="accent2"/>
                </a:solidFill>
                <a:latin typeface="Century Gothic"/>
                <a:cs typeface="Century Gothic"/>
              </a:rPr>
              <a:t>BIO</a:t>
            </a:r>
            <a:r>
              <a:rPr lang="fr-FR" sz="2700" dirty="0" err="1" smtClean="0">
                <a:latin typeface="Century Gothic"/>
                <a:cs typeface="Century Gothic"/>
              </a:rPr>
              <a:t>techniques</a:t>
            </a:r>
            <a:r>
              <a:rPr lang="fr-FR" sz="2700" dirty="0" smtClean="0">
                <a:latin typeface="Century Gothic"/>
                <a:cs typeface="Century Gothic"/>
              </a:rPr>
              <a:t> pour</a:t>
            </a:r>
            <a:br>
              <a:rPr lang="fr-FR" sz="2700" dirty="0" smtClean="0">
                <a:latin typeface="Century Gothic"/>
                <a:cs typeface="Century Gothic"/>
              </a:rPr>
            </a:br>
            <a:r>
              <a:rPr lang="fr-FR" sz="2700" dirty="0" smtClean="0">
                <a:latin typeface="Century Gothic"/>
                <a:cs typeface="Century Gothic"/>
              </a:rPr>
              <a:t>des systèmes d'élevage </a:t>
            </a:r>
            <a:r>
              <a:rPr lang="fr-FR" sz="2700" b="1" dirty="0" err="1" smtClean="0">
                <a:solidFill>
                  <a:schemeClr val="accent2"/>
                </a:solidFill>
                <a:latin typeface="Century Gothic"/>
                <a:cs typeface="Century Gothic"/>
              </a:rPr>
              <a:t>POR</a:t>
            </a:r>
            <a:r>
              <a:rPr lang="fr-FR" sz="2700" dirty="0" err="1" smtClean="0">
                <a:latin typeface="Century Gothic"/>
                <a:cs typeface="Century Gothic"/>
              </a:rPr>
              <a:t>cins</a:t>
            </a:r>
            <a:r>
              <a:rPr lang="fr-FR" sz="2700" dirty="0" smtClean="0">
                <a:latin typeface="Century Gothic"/>
                <a:cs typeface="Century Gothic"/>
              </a:rPr>
              <a:t> efficients</a:t>
            </a:r>
            <a:r>
              <a:rPr lang="fr-FR" sz="2700" b="1" i="1" dirty="0" smtClean="0">
                <a:latin typeface="Century Gothic"/>
                <a:cs typeface="Century Gothic"/>
              </a:rPr>
              <a:t/>
            </a:r>
            <a:br>
              <a:rPr lang="fr-FR" sz="2700" b="1" i="1" dirty="0" smtClean="0">
                <a:latin typeface="Century Gothic"/>
                <a:cs typeface="Century Gothic"/>
              </a:rPr>
            </a:br>
            <a:r>
              <a:rPr lang="fr-FR" sz="2200" b="1" i="1" dirty="0" smtClean="0">
                <a:latin typeface="Century Gothic"/>
                <a:cs typeface="Century Gothic"/>
              </a:rPr>
              <a:t/>
            </a:r>
            <a:br>
              <a:rPr lang="fr-FR" sz="2200" b="1" i="1" dirty="0" smtClean="0">
                <a:latin typeface="Century Gothic"/>
                <a:cs typeface="Century Gothic"/>
              </a:rPr>
            </a:br>
            <a:r>
              <a:rPr lang="fr-FR" sz="2800" b="1" i="1" dirty="0" smtClean="0">
                <a:latin typeface="Century Gothic"/>
                <a:cs typeface="Century Gothic"/>
              </a:rPr>
              <a:t>Chef de projet : ITEL - Xavier XANDÉ  </a:t>
            </a:r>
            <a:br>
              <a:rPr lang="fr-FR" sz="2800" b="1" i="1" dirty="0" smtClean="0">
                <a:latin typeface="Century Gothic"/>
                <a:cs typeface="Century Gothic"/>
              </a:rPr>
            </a:br>
            <a:endParaRPr lang="fr-FR" sz="2800" b="1" i="1" dirty="0">
              <a:latin typeface="Century Gothic"/>
              <a:cs typeface="Century Gothic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5067" y="4861278"/>
            <a:ext cx="1673491" cy="666517"/>
          </a:xfrm>
          <a:prstGeom prst="rect">
            <a:avLst/>
          </a:prstGeom>
        </p:spPr>
      </p:pic>
      <p:pic>
        <p:nvPicPr>
          <p:cNvPr id="18" name="Image 17"/>
          <p:cNvPicPr/>
          <p:nvPr/>
        </p:nvPicPr>
        <p:blipFill>
          <a:blip r:embed="rId8"/>
          <a:stretch>
            <a:fillRect/>
          </a:stretch>
        </p:blipFill>
        <p:spPr>
          <a:xfrm>
            <a:off x="644789" y="4738577"/>
            <a:ext cx="1238563" cy="75397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4633" y="4760605"/>
            <a:ext cx="1658383" cy="89029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8813" y="5682004"/>
            <a:ext cx="5919206" cy="7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fr-FR" sz="3000" i="1" dirty="0" smtClean="0">
                <a:solidFill>
                  <a:schemeClr val="bg1"/>
                </a:solidFill>
              </a:rPr>
              <a:t>KARIBIOPOR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246908"/>
            <a:ext cx="8229600" cy="5295207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fr-FR" sz="3000" b="1" dirty="0" smtClean="0">
                <a:solidFill>
                  <a:schemeClr val="accent2"/>
                </a:solidFill>
              </a:rPr>
              <a:t>Contexte :</a:t>
            </a:r>
          </a:p>
          <a:p>
            <a:pPr lvl="1"/>
            <a:r>
              <a:rPr lang="fr-FR" sz="2600" dirty="0"/>
              <a:t>Réduction des coûts de production: poste alimentation</a:t>
            </a:r>
          </a:p>
          <a:p>
            <a:pPr lvl="1"/>
            <a:r>
              <a:rPr lang="fr-FR" sz="2600" dirty="0"/>
              <a:t>Opportunité  de création d’un CIA</a:t>
            </a:r>
          </a:p>
          <a:p>
            <a:pPr lvl="1"/>
            <a:r>
              <a:rPr lang="fr-FR" sz="2600" dirty="0"/>
              <a:t>Dynamique Porc Créole à </a:t>
            </a:r>
            <a:r>
              <a:rPr lang="fr-FR" sz="2600" dirty="0" smtClean="0"/>
              <a:t>Marie-Galante</a:t>
            </a:r>
          </a:p>
          <a:p>
            <a:pPr lvl="1"/>
            <a:endParaRPr lang="fr-FR" sz="2600" dirty="0"/>
          </a:p>
          <a:p>
            <a:r>
              <a:rPr lang="fr-FR" sz="3000" b="1" dirty="0" smtClean="0">
                <a:solidFill>
                  <a:schemeClr val="accent2"/>
                </a:solidFill>
              </a:rPr>
              <a:t>Objectifs/résultats attendus - 2019 :</a:t>
            </a:r>
          </a:p>
          <a:p>
            <a:pPr lvl="1"/>
            <a:r>
              <a:rPr lang="fr-FR" sz="2600" dirty="0"/>
              <a:t>Concevoir </a:t>
            </a:r>
            <a:r>
              <a:rPr lang="fr-FR" sz="2600" dirty="0" smtClean="0"/>
              <a:t>des </a:t>
            </a:r>
            <a:r>
              <a:rPr lang="fr-FR" sz="2600" dirty="0"/>
              <a:t>technologies innovantes pour améliorer la valeur alimentaire en atelier porcin</a:t>
            </a:r>
          </a:p>
          <a:p>
            <a:pPr lvl="1"/>
            <a:r>
              <a:rPr lang="fr-FR" sz="2600" dirty="0"/>
              <a:t>Réduire le coût financier de l’utilisation des reproducteurs</a:t>
            </a:r>
          </a:p>
          <a:p>
            <a:pPr lvl="1"/>
            <a:r>
              <a:rPr lang="fr-FR" sz="2600" dirty="0"/>
              <a:t>Concevoir </a:t>
            </a:r>
            <a:r>
              <a:rPr lang="fr-FR" sz="2600" dirty="0" smtClean="0"/>
              <a:t>des </a:t>
            </a:r>
            <a:r>
              <a:rPr lang="fr-FR" sz="2600" dirty="0"/>
              <a:t>itinéraires techniques pour le développement d'un marché de niche sur le porc créole</a:t>
            </a:r>
            <a:r>
              <a:rPr lang="fr-FR" sz="2600" dirty="0" smtClean="0"/>
              <a:t>.</a:t>
            </a:r>
            <a:endParaRPr lang="fr-FR" sz="2600" dirty="0"/>
          </a:p>
          <a:p>
            <a:endParaRPr lang="fr-FR" sz="3000" dirty="0" smtClean="0"/>
          </a:p>
          <a:p>
            <a:r>
              <a:rPr lang="fr-FR" sz="3000" b="1" dirty="0" smtClean="0">
                <a:solidFill>
                  <a:schemeClr val="accent2"/>
                </a:solidFill>
              </a:rPr>
              <a:t>Objectifs/résultats attendus - 2021 :</a:t>
            </a:r>
          </a:p>
          <a:p>
            <a:pPr lvl="1"/>
            <a:r>
              <a:rPr lang="fr-FR" sz="2600" dirty="0"/>
              <a:t>Réduire l'indice de consommation dans les ateliers de production porcine</a:t>
            </a:r>
          </a:p>
          <a:p>
            <a:pPr lvl="1"/>
            <a:r>
              <a:rPr lang="fr-FR" sz="2600" dirty="0" smtClean="0"/>
              <a:t>Mettre </a:t>
            </a:r>
            <a:r>
              <a:rPr lang="fr-FR" sz="2600" dirty="0"/>
              <a:t>en œuvre des technologies innovantes pour améliorer la valeur alimentaire en atelier porcin</a:t>
            </a:r>
          </a:p>
          <a:p>
            <a:pPr lvl="1"/>
            <a:r>
              <a:rPr lang="fr-FR" sz="2600" dirty="0"/>
              <a:t>Réduire le coût financier de l’utilisation des </a:t>
            </a:r>
            <a:r>
              <a:rPr lang="fr-FR" sz="2600" dirty="0" smtClean="0"/>
              <a:t>reproducteurs: projet de CIA</a:t>
            </a:r>
            <a:endParaRPr lang="fr-FR" sz="2600" dirty="0"/>
          </a:p>
          <a:p>
            <a:pPr lvl="1"/>
            <a:r>
              <a:rPr lang="fr-FR" sz="2600" dirty="0" smtClean="0"/>
              <a:t>Mettre </a:t>
            </a:r>
            <a:r>
              <a:rPr lang="fr-FR" sz="2600" dirty="0"/>
              <a:t>en œuvre des itinéraires techniques pour le développement d'un marché de niche sur le porc créole</a:t>
            </a:r>
            <a:r>
              <a:rPr lang="fr-FR" sz="2600" dirty="0" smtClean="0"/>
              <a:t>.</a:t>
            </a:r>
            <a:endParaRPr lang="fr-FR" sz="2600" b="1" dirty="0" smtClean="0">
              <a:solidFill>
                <a:schemeClr val="accent2"/>
              </a:solidFill>
            </a:endParaRPr>
          </a:p>
          <a:p>
            <a:pPr lvl="1"/>
            <a:endParaRPr lang="fr-FR" sz="2600" dirty="0"/>
          </a:p>
          <a:p>
            <a:endParaRPr lang="fr-FR" sz="3000" dirty="0"/>
          </a:p>
          <a:p>
            <a:pPr lvl="1"/>
            <a:endParaRPr lang="fr-FR" sz="2600" dirty="0" smtClean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088" y="-28576"/>
            <a:ext cx="1585912" cy="91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1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l"/>
            <a:r>
              <a:rPr lang="fr-FR" sz="3000" i="1" dirty="0">
                <a:solidFill>
                  <a:schemeClr val="bg1"/>
                </a:solidFill>
              </a:rPr>
              <a:t>KARIBIOPOR</a:t>
            </a:r>
            <a:endParaRPr lang="fr-FR" sz="3000" i="1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828800"/>
            <a:ext cx="8229600" cy="4865297"/>
          </a:xfrm>
        </p:spPr>
        <p:txBody>
          <a:bodyPr>
            <a:normAutofit fontScale="85000" lnSpcReduction="20000"/>
          </a:bodyPr>
          <a:lstStyle/>
          <a:p>
            <a:r>
              <a:rPr lang="fr-FR" sz="3000" b="1" dirty="0" smtClean="0">
                <a:solidFill>
                  <a:srgbClr val="00B050"/>
                </a:solidFill>
              </a:rPr>
              <a:t>2019 :</a:t>
            </a:r>
          </a:p>
          <a:p>
            <a:pPr lvl="1"/>
            <a:r>
              <a:rPr lang="fr-FR" sz="2600" dirty="0" smtClean="0"/>
              <a:t>Démarrage des 7 actions prévues au projet</a:t>
            </a:r>
          </a:p>
          <a:p>
            <a:pPr lvl="1"/>
            <a:r>
              <a:rPr lang="fr-FR" sz="2600" dirty="0" smtClean="0"/>
              <a:t>Alimentation: </a:t>
            </a:r>
            <a:r>
              <a:rPr lang="fr-FR" sz="2400" dirty="0" smtClean="0"/>
              <a:t>inventaire </a:t>
            </a:r>
            <a:r>
              <a:rPr lang="fr-FR" sz="2400" dirty="0"/>
              <a:t>et de tests technologiques </a:t>
            </a:r>
            <a:r>
              <a:rPr lang="fr-FR" sz="2400" dirty="0" smtClean="0"/>
              <a:t>(en ferme et station expérimentale)</a:t>
            </a:r>
            <a:endParaRPr lang="fr-FR" sz="2600" dirty="0" smtClean="0"/>
          </a:p>
          <a:p>
            <a:pPr lvl="1"/>
            <a:r>
              <a:rPr lang="fr-FR" sz="2600" dirty="0" smtClean="0"/>
              <a:t>Reproduction: </a:t>
            </a:r>
            <a:r>
              <a:rPr lang="fr-FR" sz="2400" dirty="0"/>
              <a:t>achats des reproducteurs, entrainement à la monte, formation à l’insémination artificielle</a:t>
            </a:r>
            <a:endParaRPr lang="fr-FR" sz="2600" dirty="0" smtClean="0"/>
          </a:p>
          <a:p>
            <a:pPr lvl="1"/>
            <a:r>
              <a:rPr lang="fr-FR" sz="2600" dirty="0" smtClean="0"/>
              <a:t>Porc Créole: </a:t>
            </a:r>
            <a:r>
              <a:rPr lang="fr-FR" sz="2400" dirty="0" smtClean="0"/>
              <a:t>inventaire </a:t>
            </a:r>
            <a:r>
              <a:rPr lang="fr-FR" sz="2400" dirty="0"/>
              <a:t>pour évaluer la population porcine </a:t>
            </a:r>
            <a:r>
              <a:rPr lang="fr-FR" sz="2400" dirty="0" smtClean="0"/>
              <a:t>Créole, enquêtes et description des ITK</a:t>
            </a:r>
            <a:endParaRPr lang="fr-FR" sz="2600" dirty="0"/>
          </a:p>
          <a:p>
            <a:endParaRPr lang="fr-FR" sz="3000" dirty="0" smtClean="0"/>
          </a:p>
          <a:p>
            <a:r>
              <a:rPr lang="fr-FR" sz="3000" b="1" dirty="0" smtClean="0">
                <a:solidFill>
                  <a:srgbClr val="00B050"/>
                </a:solidFill>
              </a:rPr>
              <a:t>2020-2021 :</a:t>
            </a:r>
          </a:p>
          <a:p>
            <a:pPr lvl="1"/>
            <a:r>
              <a:rPr lang="fr-FR" sz="2600" dirty="0" smtClean="0"/>
              <a:t>Poursuite des actions engagées</a:t>
            </a:r>
          </a:p>
          <a:p>
            <a:pPr lvl="1"/>
            <a:r>
              <a:rPr lang="fr-FR" sz="2600" dirty="0" smtClean="0"/>
              <a:t>Alimentation, Reproduction et Porc Créole: </a:t>
            </a:r>
            <a:r>
              <a:rPr lang="fr-FR" sz="2000" dirty="0" smtClean="0"/>
              <a:t>expérimentations </a:t>
            </a:r>
            <a:r>
              <a:rPr lang="fr-FR" sz="2000" dirty="0"/>
              <a:t>en ferme et en station </a:t>
            </a:r>
            <a:r>
              <a:rPr lang="fr-FR" sz="2000" dirty="0" smtClean="0"/>
              <a:t>/ analyse </a:t>
            </a:r>
            <a:r>
              <a:rPr lang="fr-FR" sz="2000" dirty="0"/>
              <a:t>des </a:t>
            </a:r>
            <a:r>
              <a:rPr lang="fr-FR" sz="2000" dirty="0" smtClean="0"/>
              <a:t>résultats / diffusion</a:t>
            </a:r>
          </a:p>
          <a:p>
            <a:pPr lvl="1"/>
            <a:r>
              <a:rPr lang="fr-FR" sz="2600" dirty="0" smtClean="0"/>
              <a:t>Analyses AFOM: </a:t>
            </a:r>
            <a:r>
              <a:rPr lang="fr-FR" sz="2100" dirty="0"/>
              <a:t>création du </a:t>
            </a:r>
            <a:r>
              <a:rPr lang="fr-FR" sz="2100" dirty="0" smtClean="0"/>
              <a:t>CIA / marché de niche du Proc Créole</a:t>
            </a:r>
          </a:p>
          <a:p>
            <a:pPr lvl="1"/>
            <a:r>
              <a:rPr lang="fr-FR" sz="2600" dirty="0"/>
              <a:t>Séminaires de </a:t>
            </a:r>
            <a:r>
              <a:rPr lang="fr-FR" sz="2600" dirty="0" smtClean="0"/>
              <a:t>vulgarisation et de transfert</a:t>
            </a:r>
            <a:endParaRPr lang="fr-FR" sz="2600" dirty="0"/>
          </a:p>
          <a:p>
            <a:endParaRPr lang="fr-FR" sz="3000" dirty="0"/>
          </a:p>
          <a:p>
            <a:pPr lvl="1"/>
            <a:endParaRPr lang="fr-FR" sz="2600" dirty="0" smtClean="0"/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1151265"/>
            <a:ext cx="7489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  <a:latin typeface="Calibri" pitchFamily="34" charset="0"/>
              </a:rPr>
              <a:t>Actions prévues :</a:t>
            </a:r>
            <a:endParaRPr lang="fr-FR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088" y="-28576"/>
            <a:ext cx="1585912" cy="91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l"/>
            <a:r>
              <a:rPr lang="fr-FR" sz="3000" i="1" dirty="0">
                <a:solidFill>
                  <a:schemeClr val="bg1"/>
                </a:solidFill>
              </a:rPr>
              <a:t>KARIBIOPOR</a:t>
            </a:r>
            <a:endParaRPr lang="fr-FR" sz="3000" i="1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2060574"/>
            <a:ext cx="8229600" cy="4631171"/>
          </a:xfrm>
        </p:spPr>
        <p:txBody>
          <a:bodyPr>
            <a:normAutofit fontScale="55000" lnSpcReduction="20000"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2019 :</a:t>
            </a:r>
          </a:p>
          <a:p>
            <a:pPr lvl="1"/>
            <a:r>
              <a:rPr lang="fr-FR" sz="2900" dirty="0"/>
              <a:t>Formations à l’insémination artificielle pour les éleveurs et </a:t>
            </a:r>
            <a:r>
              <a:rPr lang="fr-FR" sz="2900" dirty="0" smtClean="0"/>
              <a:t>techniciens</a:t>
            </a:r>
            <a:endParaRPr lang="fr-FR" sz="1800" dirty="0"/>
          </a:p>
          <a:p>
            <a:pPr lvl="1"/>
            <a:r>
              <a:rPr lang="fr-FR" sz="2900" dirty="0" smtClean="0"/>
              <a:t>Analyse des enquêtes de terrain sur l’élevage de porc créole</a:t>
            </a:r>
            <a:endParaRPr lang="fr-FR" sz="1800" dirty="0" smtClean="0"/>
          </a:p>
          <a:p>
            <a:pPr lvl="1"/>
            <a:r>
              <a:rPr lang="fr-FR" sz="2900" dirty="0" smtClean="0"/>
              <a:t>Film technique et pédagogique sur l’insémination pour les éleveurs et techniciens</a:t>
            </a:r>
            <a:endParaRPr lang="fr-FR" sz="1800" dirty="0" smtClean="0"/>
          </a:p>
          <a:p>
            <a:pPr lvl="1"/>
            <a:r>
              <a:rPr lang="fr-FR" sz="2900" dirty="0" smtClean="0"/>
              <a:t>Guide pratique sur l’utilisation des </a:t>
            </a:r>
            <a:r>
              <a:rPr lang="fr-FR" sz="2900" dirty="0"/>
              <a:t>ressources </a:t>
            </a:r>
            <a:r>
              <a:rPr lang="fr-FR" sz="2900" dirty="0" smtClean="0"/>
              <a:t>locales en alimentation porcine</a:t>
            </a:r>
          </a:p>
          <a:p>
            <a:endParaRPr lang="fr-FR" sz="3000" dirty="0" smtClean="0"/>
          </a:p>
          <a:p>
            <a:r>
              <a:rPr lang="fr-FR" sz="3600" b="1" dirty="0" smtClean="0">
                <a:solidFill>
                  <a:srgbClr val="00B050"/>
                </a:solidFill>
              </a:rPr>
              <a:t>2020-2021 :</a:t>
            </a:r>
          </a:p>
          <a:p>
            <a:pPr lvl="1"/>
            <a:r>
              <a:rPr lang="fr-FR" sz="2900" dirty="0"/>
              <a:t>Le Livre généalogique du porc Créole de </a:t>
            </a:r>
            <a:r>
              <a:rPr lang="fr-FR" sz="2900" dirty="0" smtClean="0"/>
              <a:t>Guadeloupe</a:t>
            </a:r>
            <a:endParaRPr lang="fr-FR" sz="1800" dirty="0"/>
          </a:p>
          <a:p>
            <a:pPr lvl="1"/>
            <a:r>
              <a:rPr lang="fr-FR" sz="2900" dirty="0"/>
              <a:t>Vidéos pour le grand public et les éleveurs </a:t>
            </a:r>
            <a:endParaRPr lang="fr-FR" sz="1800" dirty="0"/>
          </a:p>
          <a:p>
            <a:pPr lvl="1"/>
            <a:r>
              <a:rPr lang="fr-FR" sz="2900" dirty="0" smtClean="0"/>
              <a:t>Guides pratiques </a:t>
            </a:r>
            <a:r>
              <a:rPr lang="fr-FR" sz="2900" dirty="0"/>
              <a:t>sur la </a:t>
            </a:r>
            <a:r>
              <a:rPr lang="fr-FR" sz="2900" dirty="0" smtClean="0"/>
              <a:t>reproduction et sur l’alimentation</a:t>
            </a:r>
          </a:p>
          <a:p>
            <a:pPr lvl="1"/>
            <a:r>
              <a:rPr lang="fr-FR" sz="2900" dirty="0" smtClean="0"/>
              <a:t>Fiches </a:t>
            </a:r>
            <a:r>
              <a:rPr lang="fr-FR" sz="2900" dirty="0"/>
              <a:t>techniques pour les </a:t>
            </a:r>
            <a:r>
              <a:rPr lang="fr-FR" sz="2900" dirty="0" smtClean="0"/>
              <a:t>éleveurs (Alimentation, Reproduction et Porc Créole)</a:t>
            </a:r>
            <a:endParaRPr lang="fr-FR" sz="1800" dirty="0"/>
          </a:p>
          <a:p>
            <a:pPr lvl="1"/>
            <a:r>
              <a:rPr lang="fr-FR" sz="2900" dirty="0"/>
              <a:t>Journées techniques pour les éleveurs, techniciens </a:t>
            </a:r>
            <a:endParaRPr lang="fr-FR" sz="2900" dirty="0" smtClean="0"/>
          </a:p>
          <a:p>
            <a:pPr lvl="1"/>
            <a:r>
              <a:rPr lang="fr-FR" sz="2900" dirty="0" smtClean="0"/>
              <a:t>Articles </a:t>
            </a:r>
            <a:r>
              <a:rPr lang="fr-FR" sz="2900" dirty="0"/>
              <a:t>de vulgarisation pour le grand </a:t>
            </a:r>
            <a:r>
              <a:rPr lang="fr-FR" sz="2900" dirty="0" smtClean="0"/>
              <a:t>public</a:t>
            </a:r>
            <a:endParaRPr lang="fr-FR" sz="1800" dirty="0"/>
          </a:p>
          <a:p>
            <a:pPr lvl="1"/>
            <a:r>
              <a:rPr lang="fr-FR" sz="2900" dirty="0" smtClean="0"/>
              <a:t>Publications et communications </a:t>
            </a:r>
            <a:r>
              <a:rPr lang="fr-FR" sz="2900" dirty="0"/>
              <a:t>dans des congrès nationaux (type JRP) pour le public scientifique et technique</a:t>
            </a:r>
            <a:endParaRPr lang="fr-FR" sz="1800" dirty="0"/>
          </a:p>
          <a:p>
            <a:pPr lvl="1"/>
            <a:r>
              <a:rPr lang="fr-FR" sz="2900" dirty="0" smtClean="0"/>
              <a:t>Rapports </a:t>
            </a:r>
            <a:r>
              <a:rPr lang="fr-FR" sz="2900" dirty="0"/>
              <a:t>techniques sur les essais </a:t>
            </a:r>
            <a:r>
              <a:rPr lang="fr-FR" sz="2900" dirty="0" smtClean="0"/>
              <a:t>expérimentaux</a:t>
            </a:r>
            <a:endParaRPr lang="fr-FR" sz="1800" dirty="0"/>
          </a:p>
          <a:p>
            <a:pPr lvl="1"/>
            <a:r>
              <a:rPr lang="fr-FR" sz="2900" dirty="0" smtClean="0"/>
              <a:t>Analyses </a:t>
            </a:r>
            <a:r>
              <a:rPr lang="fr-FR" sz="2900" dirty="0"/>
              <a:t>sensorielles </a:t>
            </a:r>
            <a:r>
              <a:rPr lang="fr-FR" sz="2900" dirty="0" smtClean="0"/>
              <a:t>en qualité des viandes (Porc Créole)</a:t>
            </a:r>
            <a:endParaRPr lang="fr-FR" sz="1800" dirty="0"/>
          </a:p>
          <a:p>
            <a:pPr lvl="1"/>
            <a:r>
              <a:rPr lang="fr-FR" sz="2900" dirty="0"/>
              <a:t>Rapports de faisabilités </a:t>
            </a:r>
            <a:r>
              <a:rPr lang="fr-FR" sz="2900" dirty="0" smtClean="0"/>
              <a:t>(CIA)</a:t>
            </a:r>
            <a:endParaRPr lang="fr-FR" sz="2900" b="1" dirty="0">
              <a:solidFill>
                <a:srgbClr val="00B050"/>
              </a:solidFill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989796"/>
            <a:ext cx="7489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Calibri" pitchFamily="34" charset="0"/>
              </a:rPr>
              <a:t>Transferts envisagés (objet/publics/outil de communication) :</a:t>
            </a:r>
            <a:endParaRPr lang="fr-FR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088" y="-28576"/>
            <a:ext cx="1585912" cy="91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5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l"/>
            <a:r>
              <a:rPr lang="fr-FR" sz="3000" i="1">
                <a:solidFill>
                  <a:schemeClr val="bg1"/>
                </a:solidFill>
              </a:rPr>
              <a:t>KARIBIOPOR</a:t>
            </a:r>
            <a:endParaRPr lang="fr-FR" sz="3000" i="1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3960813"/>
          </a:xfrm>
        </p:spPr>
        <p:txBody>
          <a:bodyPr>
            <a:normAutofit/>
          </a:bodyPr>
          <a:lstStyle/>
          <a:p>
            <a:pPr lvl="1"/>
            <a:endParaRPr lang="fr-FR" sz="2600" dirty="0"/>
          </a:p>
          <a:p>
            <a:endParaRPr lang="fr-FR" sz="3000" dirty="0"/>
          </a:p>
          <a:p>
            <a:pPr lvl="1"/>
            <a:endParaRPr lang="fr-FR" sz="2600" dirty="0" smtClean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088" y="-28576"/>
            <a:ext cx="1585912" cy="91432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416" y="6209622"/>
            <a:ext cx="7461504" cy="29833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754" y="1285114"/>
            <a:ext cx="7894134" cy="415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</TotalTime>
  <Words>332</Words>
  <Application>Microsoft Office PowerPoint</Application>
  <PresentationFormat>Affichage à l'écran (4:3)</PresentationFormat>
  <Paragraphs>78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Thème Office</vt:lpstr>
      <vt:lpstr>Présentation PowerPoint</vt:lpstr>
      <vt:lpstr>KARIBIOPOR</vt:lpstr>
      <vt:lpstr>KARIBIOPOR</vt:lpstr>
      <vt:lpstr>KARIBIOPOR</vt:lpstr>
      <vt:lpstr>KARIBIOPOR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 Lévi; XANDE Xavier</dc:creator>
  <cp:lastModifiedBy>manu el</cp:lastModifiedBy>
  <cp:revision>164</cp:revision>
  <cp:lastPrinted>2018-11-07T12:43:50Z</cp:lastPrinted>
  <dcterms:created xsi:type="dcterms:W3CDTF">2013-02-19T18:53:36Z</dcterms:created>
  <dcterms:modified xsi:type="dcterms:W3CDTF">2019-03-18T22:35:09Z</dcterms:modified>
</cp:coreProperties>
</file>