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96" r:id="rId2"/>
    <p:sldId id="331" r:id="rId3"/>
    <p:sldId id="333" r:id="rId4"/>
    <p:sldId id="330" r:id="rId5"/>
    <p:sldId id="332" r:id="rId6"/>
    <p:sldId id="334" r:id="rId7"/>
    <p:sldId id="335" r:id="rId8"/>
    <p:sldId id="338" r:id="rId9"/>
    <p:sldId id="339" r:id="rId10"/>
    <p:sldId id="340" r:id="rId11"/>
    <p:sldId id="341" r:id="rId12"/>
    <p:sldId id="309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42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DC7CB-36B5-E345-A434-6AACD9823394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A756E-EDAA-E340-A34F-63525B9A9B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27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4148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979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448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1098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875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328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4774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3524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75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7646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813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17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7702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19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365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46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453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86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69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47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594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026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A587F-0B7C-134E-B7D4-CA88FE588E9D}" type="datetimeFigureOut">
              <a:rPr lang="fr-FR" smtClean="0"/>
              <a:t>16/03/2018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73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20171024%20-%20mod&#232;le%20fiche%20action%20-%20V1MG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1385" y="2102433"/>
            <a:ext cx="8089361" cy="1623905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latin typeface="Corbel" panose="020B0503020204020204" pitchFamily="34" charset="0"/>
                <a:cs typeface="Century Gothic"/>
              </a:rPr>
              <a:t/>
            </a:r>
            <a:br>
              <a:rPr lang="fr-FR" sz="3600" b="1" dirty="0">
                <a:latin typeface="Corbel" panose="020B0503020204020204" pitchFamily="34" charset="0"/>
                <a:cs typeface="Century Gothic"/>
              </a:rPr>
            </a:br>
            <a:r>
              <a:rPr lang="fr-FR" sz="3100" b="1" dirty="0" smtClean="0">
                <a:latin typeface="Corbel" panose="020B0503020204020204" pitchFamily="34" charset="0"/>
                <a:cs typeface="Century Gothic"/>
              </a:rPr>
              <a:t>Programme </a:t>
            </a:r>
            <a:r>
              <a:rPr lang="fr-FR" sz="3100" b="1" dirty="0">
                <a:latin typeface="Corbel" panose="020B0503020204020204" pitchFamily="34" charset="0"/>
                <a:cs typeface="Century Gothic"/>
              </a:rPr>
              <a:t>régional de la forêt</a:t>
            </a:r>
            <a:br>
              <a:rPr lang="fr-FR" sz="3100" b="1" dirty="0">
                <a:latin typeface="Corbel" panose="020B0503020204020204" pitchFamily="34" charset="0"/>
                <a:cs typeface="Century Gothic"/>
              </a:rPr>
            </a:br>
            <a:r>
              <a:rPr lang="fr-FR" sz="3100" b="1" dirty="0">
                <a:latin typeface="Corbel" panose="020B0503020204020204" pitchFamily="34" charset="0"/>
                <a:cs typeface="Century Gothic"/>
              </a:rPr>
              <a:t>et du bois de la Guadeloupe </a:t>
            </a:r>
            <a:br>
              <a:rPr lang="fr-FR" sz="3100" b="1" dirty="0">
                <a:latin typeface="Corbel" panose="020B0503020204020204" pitchFamily="34" charset="0"/>
                <a:cs typeface="Century Gothic"/>
              </a:rPr>
            </a:br>
            <a:r>
              <a:rPr lang="fr-FR" sz="3100" b="1" dirty="0">
                <a:latin typeface="Corbel" panose="020B0503020204020204" pitchFamily="34" charset="0"/>
                <a:cs typeface="Century Gothic"/>
              </a:rPr>
              <a:t>(PRFB</a:t>
            </a:r>
            <a:r>
              <a:rPr lang="fr-FR" sz="3600" b="1" dirty="0" smtClean="0">
                <a:latin typeface="Corbel" panose="020B0503020204020204" pitchFamily="34" charset="0"/>
                <a:cs typeface="Century Gothic"/>
              </a:rPr>
              <a:t>)</a:t>
            </a:r>
            <a:br>
              <a:rPr lang="fr-FR" sz="3600" b="1" dirty="0" smtClean="0">
                <a:latin typeface="Corbel" panose="020B0503020204020204" pitchFamily="34" charset="0"/>
                <a:cs typeface="Century Gothic"/>
              </a:rPr>
            </a:br>
            <a:r>
              <a:rPr lang="fr-FR" sz="3600" b="1" dirty="0" smtClean="0">
                <a:latin typeface="Corbel" panose="020B0503020204020204" pitchFamily="34" charset="0"/>
                <a:cs typeface="Century Gothic"/>
              </a:rPr>
              <a:t/>
            </a:r>
            <a:br>
              <a:rPr lang="fr-FR" sz="3600" b="1" dirty="0" smtClean="0">
                <a:latin typeface="Corbel" panose="020B0503020204020204" pitchFamily="34" charset="0"/>
                <a:cs typeface="Century Gothic"/>
              </a:rPr>
            </a:br>
            <a:r>
              <a:rPr lang="fr-FR" sz="3600" b="1" dirty="0" smtClean="0">
                <a:latin typeface="Corbel" panose="020B0503020204020204" pitchFamily="34" charset="0"/>
                <a:cs typeface="Century Gothic"/>
              </a:rPr>
              <a:t>GT4 - Agroforesterie</a:t>
            </a:r>
            <a:r>
              <a:rPr lang="fr-FR" sz="3600" b="1" dirty="0">
                <a:latin typeface="Corbel" panose="020B0503020204020204" pitchFamily="34" charset="0"/>
                <a:cs typeface="Century Gothic"/>
              </a:rPr>
              <a:t/>
            </a:r>
            <a:br>
              <a:rPr lang="fr-FR" sz="3600" b="1" dirty="0">
                <a:latin typeface="Corbel" panose="020B0503020204020204" pitchFamily="34" charset="0"/>
                <a:cs typeface="Century Gothic"/>
              </a:rPr>
            </a:br>
            <a:r>
              <a:rPr lang="fr-FR" sz="3600" b="1">
                <a:latin typeface="Corbel" panose="020B0503020204020204" pitchFamily="34" charset="0"/>
                <a:cs typeface="Century Gothic"/>
              </a:rPr>
              <a:t/>
            </a:r>
            <a:br>
              <a:rPr lang="fr-FR" sz="3600" b="1">
                <a:latin typeface="Corbel" panose="020B0503020204020204" pitchFamily="34" charset="0"/>
                <a:cs typeface="Century Gothic"/>
              </a:rPr>
            </a:br>
            <a:r>
              <a:rPr lang="fr-FR" sz="3600" b="1" smtClean="0">
                <a:latin typeface="Corbel" panose="020B0503020204020204" pitchFamily="34" charset="0"/>
                <a:cs typeface="Century Gothic"/>
              </a:rPr>
              <a:t>Jeudi 21 </a:t>
            </a:r>
            <a:r>
              <a:rPr lang="fr-FR" sz="3600" b="1" dirty="0" smtClean="0">
                <a:latin typeface="Corbel" panose="020B0503020204020204" pitchFamily="34" charset="0"/>
                <a:cs typeface="Century Gothic"/>
              </a:rPr>
              <a:t>décembre 2017</a:t>
            </a:r>
            <a:r>
              <a:rPr lang="fr-FR" sz="3600" b="1" dirty="0">
                <a:latin typeface="Corbel" panose="020B0503020204020204" pitchFamily="34" charset="0"/>
                <a:cs typeface="Century Gothic"/>
              </a:rPr>
              <a:t/>
            </a:r>
            <a:br>
              <a:rPr lang="fr-FR" sz="3600" b="1" dirty="0">
                <a:latin typeface="Corbel" panose="020B0503020204020204" pitchFamily="34" charset="0"/>
                <a:cs typeface="Century Gothic"/>
              </a:rPr>
            </a:br>
            <a:endParaRPr lang="fr-FR" sz="3600" b="1" dirty="0">
              <a:latin typeface="Corbel" panose="020B0503020204020204" pitchFamily="34" charset="0"/>
              <a:cs typeface="Century Gothic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672417" y="4445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682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 GT4 Agroforesterie : Travail en sous-groupes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06" y="1442583"/>
            <a:ext cx="8532813" cy="450166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8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fr-FR" sz="2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Acteurs concernés :</a:t>
            </a:r>
          </a:p>
          <a:p>
            <a:pPr lvl="1"/>
            <a:endParaRPr lang="fr-FR" sz="20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/>
            <a:endParaRPr lang="fr-FR" sz="20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457200" lvl="1" indent="0">
              <a:buNone/>
            </a:pPr>
            <a:endParaRPr lang="fr-FR" sz="20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fr-FR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fr-FR" sz="2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Public visé / bénéficiaires :</a:t>
            </a:r>
          </a:p>
          <a:p>
            <a:pPr lvl="1"/>
            <a:r>
              <a:rPr lang="fr-FR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???</a:t>
            </a:r>
          </a:p>
          <a:p>
            <a:pPr lvl="1"/>
            <a:r>
              <a:rPr lang="fr-FR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????</a:t>
            </a:r>
          </a:p>
          <a:p>
            <a:pPr lvl="1"/>
            <a:r>
              <a:rPr lang="fr-FR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?????</a:t>
            </a:r>
            <a:endParaRPr lang="fr-FR" sz="20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0" y="872833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Action </a:t>
            </a:r>
            <a:r>
              <a:rPr lang="fr-FR" sz="32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2 </a:t>
            </a:r>
            <a:r>
              <a:rPr lang="fr-FR" sz="32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: </a:t>
            </a:r>
            <a:endParaRPr lang="fr-FR" sz="32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9159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 GT4 Agroforesterie : Travail en sous-groupes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06" y="1442583"/>
            <a:ext cx="8532813" cy="450166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8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fr-FR" sz="2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Moyens à mobiliser :</a:t>
            </a:r>
          </a:p>
          <a:p>
            <a:pPr lvl="1"/>
            <a:r>
              <a:rPr lang="fr-FR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???</a:t>
            </a:r>
          </a:p>
          <a:p>
            <a:pPr lvl="1"/>
            <a:r>
              <a:rPr lang="fr-FR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????</a:t>
            </a:r>
          </a:p>
          <a:p>
            <a:pPr lvl="1"/>
            <a:r>
              <a:rPr lang="fr-FR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?????</a:t>
            </a:r>
          </a:p>
          <a:p>
            <a:r>
              <a:rPr lang="fr-FR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Actions à mener :</a:t>
            </a:r>
            <a:endParaRPr lang="fr-FR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/>
            <a:r>
              <a:rPr lang="fr-FR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???</a:t>
            </a:r>
          </a:p>
          <a:p>
            <a:pPr lvl="1"/>
            <a:r>
              <a:rPr lang="fr-FR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????</a:t>
            </a:r>
          </a:p>
          <a:p>
            <a:pPr lvl="1"/>
            <a:r>
              <a:rPr lang="fr-FR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?????</a:t>
            </a:r>
          </a:p>
          <a:p>
            <a:r>
              <a:rPr lang="fr-FR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Echéances :</a:t>
            </a:r>
          </a:p>
          <a:p>
            <a:pPr lvl="1"/>
            <a:r>
              <a:rPr lang="fr-FR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???</a:t>
            </a:r>
          </a:p>
          <a:p>
            <a:pPr lvl="1"/>
            <a:r>
              <a:rPr lang="fr-FR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????</a:t>
            </a:r>
            <a:endParaRPr lang="fr-FR" sz="20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/>
            <a:endParaRPr lang="fr-FR" sz="20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endParaRPr lang="fr-FR" sz="24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0" y="872833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b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Action </a:t>
            </a:r>
            <a:r>
              <a:rPr lang="fr-FR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2</a:t>
            </a:r>
            <a:r>
              <a:rPr lang="fr-FR" sz="3200" b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fr-FR" sz="3200" b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:  </a:t>
            </a:r>
            <a:endParaRPr lang="fr-FR" sz="32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4074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6884988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fr-FR" sz="3000" dirty="0" smtClean="0">
                <a:solidFill>
                  <a:schemeClr val="bg1"/>
                </a:solidFill>
              </a:rPr>
              <a:t>A bientôt</a:t>
            </a:r>
            <a:br>
              <a:rPr lang="fr-FR" sz="3000" dirty="0" smtClean="0">
                <a:solidFill>
                  <a:schemeClr val="bg1"/>
                </a:solidFill>
              </a:rPr>
            </a:br>
            <a:r>
              <a:rPr lang="fr-FR" sz="3000" dirty="0">
                <a:solidFill>
                  <a:schemeClr val="bg1"/>
                </a:solidFill>
              </a:rPr>
              <a:t/>
            </a:r>
            <a:br>
              <a:rPr lang="fr-FR" sz="3000" dirty="0">
                <a:solidFill>
                  <a:schemeClr val="bg1"/>
                </a:solidFill>
              </a:rPr>
            </a:br>
            <a:r>
              <a:rPr lang="fr-FR" sz="3000" dirty="0" smtClean="0">
                <a:solidFill>
                  <a:schemeClr val="bg1"/>
                </a:solidFill>
              </a:rPr>
              <a:t>Manuel GERARD – </a:t>
            </a:r>
            <a:r>
              <a:rPr lang="fr-FR" sz="3000" dirty="0" err="1" smtClean="0">
                <a:solidFill>
                  <a:schemeClr val="bg1"/>
                </a:solidFill>
              </a:rPr>
              <a:t>EcoTip</a:t>
            </a:r>
            <a:r>
              <a:rPr lang="fr-FR" sz="3000" dirty="0" smtClean="0">
                <a:solidFill>
                  <a:schemeClr val="bg1"/>
                </a:solidFill>
              </a:rPr>
              <a:t> :</a:t>
            </a:r>
            <a:br>
              <a:rPr lang="fr-FR" sz="3000" dirty="0" smtClean="0">
                <a:solidFill>
                  <a:schemeClr val="bg1"/>
                </a:solidFill>
              </a:rPr>
            </a:br>
            <a:r>
              <a:rPr lang="fr-FR" sz="3000" dirty="0" smtClean="0">
                <a:solidFill>
                  <a:schemeClr val="bg1"/>
                </a:solidFill>
              </a:rPr>
              <a:t>manuelgerard2@gmail.com</a:t>
            </a:r>
            <a:br>
              <a:rPr lang="fr-FR" sz="3000" dirty="0" smtClean="0">
                <a:solidFill>
                  <a:schemeClr val="bg1"/>
                </a:solidFill>
              </a:rPr>
            </a:br>
            <a:r>
              <a:rPr lang="fr-FR" sz="3000" dirty="0" smtClean="0">
                <a:solidFill>
                  <a:schemeClr val="bg1"/>
                </a:solidFill>
              </a:rPr>
              <a:t>0690 34 30 82</a:t>
            </a:r>
            <a:br>
              <a:rPr lang="fr-FR" sz="3000" dirty="0" smtClean="0">
                <a:solidFill>
                  <a:schemeClr val="bg1"/>
                </a:solidFill>
              </a:rPr>
            </a:br>
            <a:r>
              <a:rPr lang="fr-FR" sz="3000" dirty="0">
                <a:solidFill>
                  <a:schemeClr val="bg1"/>
                </a:solidFill>
              </a:rPr>
              <a:t/>
            </a:r>
            <a:br>
              <a:rPr lang="fr-FR" sz="3000" dirty="0">
                <a:solidFill>
                  <a:schemeClr val="bg1"/>
                </a:solidFill>
              </a:rPr>
            </a:br>
            <a:r>
              <a:rPr lang="fr-FR" sz="3000" dirty="0" smtClean="0">
                <a:solidFill>
                  <a:schemeClr val="bg1"/>
                </a:solidFill>
              </a:rPr>
              <a:t>Xavier VIRGINIE :</a:t>
            </a:r>
            <a:br>
              <a:rPr lang="fr-FR" sz="3000" dirty="0" smtClean="0">
                <a:solidFill>
                  <a:schemeClr val="bg1"/>
                </a:solidFill>
              </a:rPr>
            </a:br>
            <a:r>
              <a:rPr lang="fr-FR" sz="3000" dirty="0" smtClean="0">
                <a:solidFill>
                  <a:schemeClr val="bg1"/>
                </a:solidFill>
              </a:rPr>
              <a:t>xavier.vge@wanadoo.fr</a:t>
            </a:r>
            <a:br>
              <a:rPr lang="fr-FR" sz="3000" dirty="0" smtClean="0">
                <a:solidFill>
                  <a:schemeClr val="bg1"/>
                </a:solidFill>
              </a:rPr>
            </a:br>
            <a:r>
              <a:rPr lang="fr-FR" sz="3000" dirty="0" smtClean="0">
                <a:solidFill>
                  <a:schemeClr val="bg1"/>
                </a:solidFill>
              </a:rPr>
              <a:t>0690 21 43 25</a:t>
            </a:r>
            <a:br>
              <a:rPr lang="fr-FR" sz="3000" dirty="0" smtClean="0">
                <a:solidFill>
                  <a:schemeClr val="bg1"/>
                </a:solidFill>
              </a:rPr>
            </a:br>
            <a:endParaRPr lang="fr-FR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13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smtClean="0">
                <a:solidFill>
                  <a:schemeClr val="bg1"/>
                </a:solidFill>
              </a:rPr>
              <a:t>Méthodologie de travail</a:t>
            </a:r>
            <a:endParaRPr lang="fr-FR" sz="30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06" y="1410820"/>
            <a:ext cx="8532813" cy="485207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fr-FR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Organisation :</a:t>
            </a:r>
          </a:p>
          <a:p>
            <a:pPr lvl="1">
              <a:lnSpc>
                <a:spcPct val="80000"/>
              </a:lnSpc>
            </a:pPr>
            <a:r>
              <a:rPr lang="fr-FR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2 réunions de 2h pour aboutir à une ou plusieurs fiches actions</a:t>
            </a:r>
          </a:p>
          <a:p>
            <a:pPr lvl="1">
              <a:lnSpc>
                <a:spcPct val="80000"/>
              </a:lnSpc>
            </a:pPr>
            <a:r>
              <a:rPr lang="fr-FR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Des </a:t>
            </a:r>
            <a:r>
              <a:rPr lang="fr-FR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comptes-rendus</a:t>
            </a:r>
            <a:r>
              <a:rPr lang="fr-FR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mis sur l’espace collaboratif et des échanges possibles</a:t>
            </a:r>
          </a:p>
          <a:p>
            <a:pPr lvl="1">
              <a:lnSpc>
                <a:spcPct val="80000"/>
              </a:lnSpc>
            </a:pPr>
            <a:r>
              <a:rPr lang="fr-FR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Des entretiens, rendez-vous individuels si nécessaires</a:t>
            </a:r>
          </a:p>
          <a:p>
            <a:pPr>
              <a:lnSpc>
                <a:spcPct val="80000"/>
              </a:lnSpc>
            </a:pPr>
            <a:r>
              <a:rPr lang="fr-FR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Règles de fonctionnement :</a:t>
            </a:r>
          </a:p>
          <a:p>
            <a:pPr lvl="1">
              <a:lnSpc>
                <a:spcPct val="80000"/>
              </a:lnSpc>
            </a:pPr>
            <a:r>
              <a:rPr lang="fr-FR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« jouer le jeu de l’animation »</a:t>
            </a:r>
          </a:p>
          <a:p>
            <a:pPr lvl="1">
              <a:lnSpc>
                <a:spcPct val="80000"/>
              </a:lnSpc>
            </a:pPr>
            <a:r>
              <a:rPr lang="fr-FR" dirty="0">
                <a:latin typeface="Browallia New" panose="020B0604020202020204" pitchFamily="34" charset="-34"/>
                <a:cs typeface="Browallia New" panose="020B0604020202020204" pitchFamily="34" charset="-34"/>
              </a:rPr>
              <a:t>q</a:t>
            </a:r>
            <a:r>
              <a:rPr lang="fr-FR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ue chacun puisse s’exprimer et émettre son avis</a:t>
            </a:r>
          </a:p>
          <a:p>
            <a:pPr lvl="1">
              <a:lnSpc>
                <a:spcPct val="80000"/>
              </a:lnSpc>
            </a:pPr>
            <a:r>
              <a:rPr lang="fr-FR" dirty="0">
                <a:latin typeface="Browallia New" panose="020B0604020202020204" pitchFamily="34" charset="-34"/>
                <a:cs typeface="Browallia New" panose="020B0604020202020204" pitchFamily="34" charset="-34"/>
              </a:rPr>
              <a:t>r</a:t>
            </a:r>
            <a:r>
              <a:rPr lang="fr-FR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espect de l’avis des autres</a:t>
            </a:r>
          </a:p>
          <a:p>
            <a:pPr>
              <a:lnSpc>
                <a:spcPct val="80000"/>
              </a:lnSpc>
            </a:pPr>
            <a:r>
              <a:rPr lang="fr-FR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Objectif : </a:t>
            </a:r>
            <a:r>
              <a:rPr lang="fr-FR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chaque groupe doit émettre une proposition issue d’un consensus et qui fera l’objet d’une fiche action</a:t>
            </a:r>
            <a:endParaRPr lang="fr-FR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lnSpc>
                <a:spcPct val="80000"/>
              </a:lnSpc>
            </a:pPr>
            <a:endParaRPr lang="fr-FR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611187" y="787105"/>
            <a:ext cx="75621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G</a:t>
            </a:r>
            <a:r>
              <a:rPr lang="fr-FR" sz="36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roupes de travail</a:t>
            </a:r>
            <a:endParaRPr lang="fr-FR" sz="36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3062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 Programme Régional de la Forêt et du Bois (PRFB)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06" y="1410820"/>
            <a:ext cx="8532813" cy="4852079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fr-FR" sz="28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lnSpc>
                <a:spcPct val="80000"/>
              </a:lnSpc>
            </a:pPr>
            <a:r>
              <a:rPr lang="fr-FR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Point de départ des discussions d’aujourd’hui</a:t>
            </a:r>
          </a:p>
          <a:p>
            <a:pPr>
              <a:lnSpc>
                <a:spcPct val="80000"/>
              </a:lnSpc>
            </a:pPr>
            <a:r>
              <a:rPr lang="fr-FR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Prise en compte des conclusions</a:t>
            </a:r>
          </a:p>
          <a:p>
            <a:pPr>
              <a:lnSpc>
                <a:spcPct val="80000"/>
              </a:lnSpc>
            </a:pPr>
            <a:r>
              <a:rPr lang="fr-FR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Possibilité d’évoquer d’autres thèmes/actions à mener</a:t>
            </a:r>
          </a:p>
          <a:p>
            <a:pPr>
              <a:lnSpc>
                <a:spcPct val="80000"/>
              </a:lnSpc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457200" lvl="1" indent="0">
              <a:lnSpc>
                <a:spcPct val="80000"/>
              </a:lnSpc>
              <a:buNone/>
            </a:pPr>
            <a:endParaRPr lang="fr-FR" sz="23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lnSpc>
                <a:spcPct val="80000"/>
              </a:lnSpc>
            </a:pPr>
            <a:endParaRPr lang="fr-FR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lnSpc>
                <a:spcPct val="80000"/>
              </a:lnSpc>
            </a:pPr>
            <a:r>
              <a:rPr lang="fr-FR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Elaborer les fiches actions</a:t>
            </a:r>
            <a:endParaRPr lang="fr-FR" sz="2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611187" y="787105"/>
            <a:ext cx="75621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Compte-rendu de la précédente réunion</a:t>
            </a:r>
            <a:endParaRPr lang="fr-FR" sz="36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6" name="ZoneTexte 3"/>
          <p:cNvSpPr txBox="1">
            <a:spLocks noChangeArrowheads="1"/>
          </p:cNvSpPr>
          <p:nvPr/>
        </p:nvSpPr>
        <p:spPr bwMode="auto">
          <a:xfrm>
            <a:off x="428306" y="3513693"/>
            <a:ext cx="75621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Objectifs de cette 2</a:t>
            </a:r>
            <a:r>
              <a:rPr lang="fr-FR" sz="3600" b="1" baseline="30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ème</a:t>
            </a:r>
            <a:r>
              <a:rPr lang="fr-FR" sz="36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réunion :</a:t>
            </a:r>
            <a:endParaRPr lang="fr-FR" sz="36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1395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76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 Programme Régional de la Forêt et du Bois (PRFB)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06" y="1410820"/>
            <a:ext cx="8532813" cy="485207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fr-FR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Au minimum :</a:t>
            </a:r>
          </a:p>
          <a:p>
            <a:pPr lvl="1">
              <a:lnSpc>
                <a:spcPct val="80000"/>
              </a:lnSpc>
            </a:pPr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thématique abordée</a:t>
            </a:r>
          </a:p>
          <a:p>
            <a:pPr lvl="1">
              <a:lnSpc>
                <a:spcPct val="80000"/>
              </a:lnSpc>
            </a:pPr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acteurs </a:t>
            </a:r>
            <a:r>
              <a:rPr lang="fr-FR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concernés et leur rôle pressenti (pilote, etc.)</a:t>
            </a: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>
              <a:lnSpc>
                <a:spcPct val="80000"/>
              </a:lnSpc>
            </a:pPr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description de l’action à mettre en œuvre</a:t>
            </a:r>
          </a:p>
          <a:p>
            <a:pPr lvl="1">
              <a:lnSpc>
                <a:spcPct val="80000"/>
              </a:lnSpc>
            </a:pPr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moyens à mobiliser (financements, formations, emplois, etc.)</a:t>
            </a:r>
          </a:p>
          <a:p>
            <a:pPr lvl="1">
              <a:lnSpc>
                <a:spcPct val="80000"/>
              </a:lnSpc>
            </a:pPr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planning de mise en œuvre</a:t>
            </a:r>
          </a:p>
          <a:p>
            <a:pPr lvl="1">
              <a:lnSpc>
                <a:spcPct val="80000"/>
              </a:lnSpc>
            </a:pPr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évaluation des financements nécessaires et </a:t>
            </a:r>
            <a:r>
              <a:rPr lang="fr-FR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mobilisables</a:t>
            </a:r>
          </a:p>
          <a:p>
            <a:pPr lvl="1">
              <a:lnSpc>
                <a:spcPct val="80000"/>
              </a:lnSpc>
            </a:pPr>
            <a:r>
              <a:rPr lang="fr-FR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+ schémas, photos, </a:t>
            </a:r>
            <a:r>
              <a:rPr lang="fr-FR" sz="2400" dirty="0" smtClean="0">
                <a:latin typeface="Browallia New" panose="020B0604020202020204" pitchFamily="34" charset="-34"/>
                <a:cs typeface="Browallia New" panose="020B0604020202020204" pitchFamily="34" charset="-34"/>
                <a:hlinkClick r:id="rId3" action="ppaction://hlinkfile"/>
              </a:rPr>
              <a:t>graphiques</a:t>
            </a: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457200" lvl="1" indent="0">
              <a:lnSpc>
                <a:spcPct val="80000"/>
              </a:lnSpc>
              <a:buNone/>
            </a:pPr>
            <a:endParaRPr lang="fr-FR" sz="23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lnSpc>
                <a:spcPct val="80000"/>
              </a:lnSpc>
            </a:pPr>
            <a:endParaRPr lang="fr-FR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611187" y="787105"/>
            <a:ext cx="75621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Contenu d’une fiche action</a:t>
            </a:r>
            <a:endParaRPr lang="fr-FR" sz="36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905" y="5139164"/>
            <a:ext cx="5710705" cy="171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96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smtClean="0">
                <a:solidFill>
                  <a:schemeClr val="bg1"/>
                </a:solidFill>
              </a:rPr>
              <a:t>GT4 Agroforesterie : positionnement et objectifs</a:t>
            </a:r>
            <a:endParaRPr lang="fr-FR" sz="30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06" y="1506517"/>
            <a:ext cx="8532813" cy="4852079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endParaRPr lang="fr-FR" sz="24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fr-FR" sz="24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Groupe de travail « agroforesterie » :</a:t>
            </a:r>
          </a:p>
          <a:p>
            <a:pPr marL="400050" lvl="2" indent="0">
              <a:buNone/>
            </a:pP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- Quels outils de gestion du foncier faut-il mettre en place pour favoriser le développement de l’agroforesterie ?</a:t>
            </a:r>
          </a:p>
          <a:p>
            <a:pPr marL="0" indent="0">
              <a:buNone/>
            </a:pPr>
            <a:r>
              <a:rPr lang="fr-FR" sz="2400" u="sng" dirty="0">
                <a:latin typeface="Browallia New" panose="020B0604020202020204" pitchFamily="34" charset="-34"/>
                <a:cs typeface="Browallia New" panose="020B0604020202020204" pitchFamily="34" charset="-34"/>
              </a:rPr>
              <a:t>Composition</a:t>
            </a:r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: ONF, DAAF, PNG, CR, CD, Syndicat des propriétaires forestiers privées, SYAPROVAG, Chambre de l’agriculture, SAPCAF, ASSOFWI</a:t>
            </a: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0" y="787105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AXE STRATEGIQUE 2 : Développer et organiser des filières de valorisation</a:t>
            </a:r>
          </a:p>
          <a:p>
            <a:endParaRPr lang="fr-FR" sz="36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5182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smtClean="0">
                <a:solidFill>
                  <a:schemeClr val="bg1"/>
                </a:solidFill>
              </a:rPr>
              <a:t>GT4 Agroforesterie : conclusions de la 1</a:t>
            </a:r>
            <a:r>
              <a:rPr lang="fr-FR" sz="3000" baseline="30000" dirty="0" smtClean="0">
                <a:solidFill>
                  <a:schemeClr val="bg1"/>
                </a:solidFill>
              </a:rPr>
              <a:t>ère</a:t>
            </a:r>
            <a:r>
              <a:rPr lang="fr-FR" sz="3000" dirty="0" smtClean="0">
                <a:solidFill>
                  <a:schemeClr val="bg1"/>
                </a:solidFill>
              </a:rPr>
              <a:t> réunion</a:t>
            </a:r>
            <a:endParaRPr lang="fr-FR" sz="30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06" y="1656903"/>
            <a:ext cx="8532813" cy="4501661"/>
          </a:xfrm>
        </p:spPr>
        <p:txBody>
          <a:bodyPr>
            <a:noAutofit/>
          </a:bodyPr>
          <a:lstStyle/>
          <a:p>
            <a:r>
              <a:rPr lang="fr-FR" sz="2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Orientations :</a:t>
            </a:r>
          </a:p>
          <a:p>
            <a:pPr lvl="1"/>
            <a:r>
              <a:rPr lang="fr-FR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Développer des systèmes agroforestiers valorisant du foncier forestier et permettant à des jeunes de s’installer comprenant :</a:t>
            </a:r>
          </a:p>
          <a:p>
            <a:pPr lvl="2"/>
            <a:r>
              <a:rPr lang="fr-FR" sz="1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a</a:t>
            </a:r>
            <a:r>
              <a:rPr lang="fr-FR" sz="16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ccès aux dispositifs financiers </a:t>
            </a:r>
          </a:p>
          <a:p>
            <a:pPr lvl="2"/>
            <a:r>
              <a:rPr lang="fr-FR" sz="1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a</a:t>
            </a:r>
            <a:r>
              <a:rPr lang="fr-FR" sz="16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ccès au foncier</a:t>
            </a:r>
          </a:p>
          <a:p>
            <a:pPr lvl="2"/>
            <a:r>
              <a:rPr lang="fr-FR" sz="16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formation</a:t>
            </a:r>
            <a:endParaRPr lang="fr-FR" sz="16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/>
            <a:r>
              <a:rPr lang="fr-FR" sz="20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V</a:t>
            </a:r>
            <a:r>
              <a:rPr lang="fr-FR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iser </a:t>
            </a:r>
            <a:r>
              <a:rPr lang="fr-FR" sz="20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des marchés de niches avec des produits de haute qualité en valorisant les savoir-faire et en se souciant de le faire savoir (signes de </a:t>
            </a:r>
            <a:r>
              <a:rPr lang="fr-FR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qualité (AB, IGP, etc.) :</a:t>
            </a:r>
          </a:p>
          <a:p>
            <a:pPr lvl="2"/>
            <a:r>
              <a:rPr lang="fr-FR" sz="16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recherche </a:t>
            </a:r>
            <a:r>
              <a:rPr lang="fr-FR" sz="1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et </a:t>
            </a:r>
            <a:r>
              <a:rPr lang="fr-FR" sz="16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développement</a:t>
            </a:r>
          </a:p>
          <a:p>
            <a:pPr lvl="2"/>
            <a:r>
              <a:rPr lang="fr-FR" sz="1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p</a:t>
            </a:r>
            <a:r>
              <a:rPr lang="fr-FR" sz="16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roduire en vue de la transformation</a:t>
            </a:r>
          </a:p>
          <a:p>
            <a:pPr lvl="2"/>
            <a:r>
              <a:rPr lang="fr-FR" sz="16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commercialisation</a:t>
            </a:r>
            <a:endParaRPr lang="fr-FR" sz="24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fr-FR" sz="2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Autres thématiques – orientations - actions :</a:t>
            </a:r>
          </a:p>
          <a:p>
            <a:pPr lvl="1"/>
            <a:r>
              <a:rPr lang="fr-FR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Plantations d’arbres sur </a:t>
            </a:r>
            <a:r>
              <a:rPr lang="fr-FR" sz="2000" b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terrains agricoles</a:t>
            </a:r>
            <a:endParaRPr lang="fr-FR" sz="2000" b="1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/>
            <a:r>
              <a:rPr lang="fr-FR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???</a:t>
            </a:r>
          </a:p>
          <a:p>
            <a:pPr lvl="1"/>
            <a:endParaRPr lang="fr-FR" sz="20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0" y="872833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Deux à trois orientations identifiées :</a:t>
            </a:r>
            <a:endParaRPr lang="fr-FR" sz="32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8461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smtClean="0">
                <a:solidFill>
                  <a:schemeClr val="bg1"/>
                </a:solidFill>
              </a:rPr>
              <a:t>GT4 Agroforesterie</a:t>
            </a:r>
            <a:r>
              <a:rPr lang="fr-FR" sz="3000" dirty="0">
                <a:solidFill>
                  <a:schemeClr val="bg1"/>
                </a:solidFill>
              </a:rPr>
              <a:t> : </a:t>
            </a:r>
            <a:r>
              <a:rPr lang="fr-FR" sz="3000" dirty="0" smtClean="0">
                <a:solidFill>
                  <a:schemeClr val="bg1"/>
                </a:solidFill>
              </a:rPr>
              <a:t>Travail en sous-groupes</a:t>
            </a:r>
            <a:endParaRPr lang="fr-FR" sz="30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06" y="1856935"/>
            <a:ext cx="8532813" cy="450166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8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fr-FR" sz="2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Réfléchir par table :</a:t>
            </a:r>
          </a:p>
          <a:p>
            <a:pPr lvl="1"/>
            <a:r>
              <a:rPr lang="fr-FR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Qui sont les acteurs concernés ?</a:t>
            </a:r>
          </a:p>
          <a:p>
            <a:pPr lvl="1"/>
            <a:r>
              <a:rPr lang="fr-FR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Quel est le public visé ? Les bénéficiaires ?</a:t>
            </a:r>
          </a:p>
          <a:p>
            <a:pPr lvl="1"/>
            <a:r>
              <a:rPr lang="fr-FR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Quels besoins identifiez-vous pour y parvenir ? Quels sont les moyens à mobiliser ?</a:t>
            </a:r>
          </a:p>
          <a:p>
            <a:pPr lvl="1"/>
            <a:r>
              <a:rPr lang="fr-FR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Quelles actions à mener ?</a:t>
            </a:r>
          </a:p>
          <a:p>
            <a:pPr lvl="1"/>
            <a:r>
              <a:rPr lang="fr-FR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Quel délai ?</a:t>
            </a:r>
          </a:p>
          <a:p>
            <a:r>
              <a:rPr lang="fr-FR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fr-FR" sz="2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Règles à respecter :</a:t>
            </a:r>
            <a:endParaRPr lang="fr-FR" sz="24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/>
            <a:r>
              <a:rPr lang="fr-FR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Droit de changer de groupe si vous êtes plus concerné par une thématique que par une autre</a:t>
            </a:r>
          </a:p>
          <a:p>
            <a:pPr lvl="1"/>
            <a:r>
              <a:rPr lang="fr-FR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1 preneur de notes par table / rapporteur</a:t>
            </a:r>
          </a:p>
          <a:p>
            <a:pPr lvl="1"/>
            <a:r>
              <a:rPr lang="fr-FR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20 minutes de discussion et d’échanges</a:t>
            </a:r>
          </a:p>
          <a:p>
            <a:pPr lvl="1"/>
            <a:r>
              <a:rPr lang="fr-FR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Restitution, mise en commun et échanges de 15 minutes par groupe</a:t>
            </a: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0" y="872833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X</a:t>
            </a:r>
            <a:r>
              <a:rPr lang="fr-FR" sz="32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points à travailler – X tables :</a:t>
            </a:r>
            <a:endParaRPr lang="fr-FR" sz="32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1690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 GT4 Agroforesterie : Travail en sous-groupes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06" y="1442583"/>
            <a:ext cx="8532813" cy="450166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8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fr-FR" sz="2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Acteurs concernés :</a:t>
            </a:r>
          </a:p>
          <a:p>
            <a:pPr lvl="1"/>
            <a:endParaRPr lang="fr-FR" sz="20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/>
            <a:endParaRPr lang="fr-FR" sz="20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457200" lvl="1" indent="0">
              <a:buNone/>
            </a:pPr>
            <a:endParaRPr lang="fr-FR" sz="20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fr-FR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fr-FR" sz="2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Public visé / bénéficiaires :</a:t>
            </a:r>
          </a:p>
          <a:p>
            <a:pPr lvl="1"/>
            <a:r>
              <a:rPr lang="fr-FR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???</a:t>
            </a:r>
          </a:p>
          <a:p>
            <a:pPr lvl="1"/>
            <a:r>
              <a:rPr lang="fr-FR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????</a:t>
            </a:r>
          </a:p>
          <a:p>
            <a:pPr lvl="1"/>
            <a:r>
              <a:rPr lang="fr-FR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?????</a:t>
            </a:r>
            <a:endParaRPr lang="fr-FR" sz="20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0" y="872833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Action </a:t>
            </a:r>
            <a:r>
              <a:rPr lang="fr-FR" sz="32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1 </a:t>
            </a:r>
            <a:r>
              <a:rPr lang="fr-FR" sz="32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: </a:t>
            </a:r>
            <a:endParaRPr lang="fr-FR" sz="32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13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 GT4 Agroforesterie : Travail en sous-groupes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06" y="1442583"/>
            <a:ext cx="8532813" cy="450166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8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fr-FR" sz="2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Moyens à mobiliser :</a:t>
            </a:r>
          </a:p>
          <a:p>
            <a:pPr lvl="1"/>
            <a:r>
              <a:rPr lang="fr-FR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???</a:t>
            </a:r>
          </a:p>
          <a:p>
            <a:pPr lvl="1"/>
            <a:r>
              <a:rPr lang="fr-FR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????</a:t>
            </a:r>
          </a:p>
          <a:p>
            <a:pPr lvl="1"/>
            <a:r>
              <a:rPr lang="fr-FR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?????</a:t>
            </a:r>
          </a:p>
          <a:p>
            <a:r>
              <a:rPr lang="fr-FR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Actions à mener :</a:t>
            </a:r>
            <a:endParaRPr lang="fr-FR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/>
            <a:r>
              <a:rPr lang="fr-FR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???</a:t>
            </a:r>
          </a:p>
          <a:p>
            <a:pPr lvl="1"/>
            <a:r>
              <a:rPr lang="fr-FR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????</a:t>
            </a:r>
          </a:p>
          <a:p>
            <a:pPr lvl="1"/>
            <a:r>
              <a:rPr lang="fr-FR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?????</a:t>
            </a:r>
          </a:p>
          <a:p>
            <a:r>
              <a:rPr lang="fr-FR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Echéances :</a:t>
            </a:r>
          </a:p>
          <a:p>
            <a:pPr lvl="1"/>
            <a:r>
              <a:rPr lang="fr-FR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???</a:t>
            </a:r>
          </a:p>
          <a:p>
            <a:pPr lvl="1"/>
            <a:r>
              <a:rPr lang="fr-FR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????</a:t>
            </a:r>
            <a:endParaRPr lang="fr-FR" sz="20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/>
            <a:endParaRPr lang="fr-FR" sz="20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endParaRPr lang="fr-FR" sz="24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0" y="872833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Action </a:t>
            </a:r>
            <a:r>
              <a:rPr lang="fr-FR" sz="32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1 </a:t>
            </a:r>
            <a:r>
              <a:rPr lang="fr-FR" sz="32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:</a:t>
            </a:r>
            <a:endParaRPr lang="fr-FR" sz="32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4044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5601</TotalTime>
  <Words>588</Words>
  <Application>Microsoft Office PowerPoint</Application>
  <PresentationFormat>Affichage à l'écran (4:3)</PresentationFormat>
  <Paragraphs>179</Paragraphs>
  <Slides>12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Browallia New</vt:lpstr>
      <vt:lpstr>Calibri</vt:lpstr>
      <vt:lpstr>Century Gothic</vt:lpstr>
      <vt:lpstr>Corbel</vt:lpstr>
      <vt:lpstr>Thème Office</vt:lpstr>
      <vt:lpstr> Programme régional de la forêt et du bois de la Guadeloupe  (PRFB)  GT4 - Agroforesterie  Jeudi 21 décembre 2017 </vt:lpstr>
      <vt:lpstr> Méthodologie de travail</vt:lpstr>
      <vt:lpstr> Programme Régional de la Forêt et du Bois (PRFB)</vt:lpstr>
      <vt:lpstr> Programme Régional de la Forêt et du Bois (PRFB)</vt:lpstr>
      <vt:lpstr> GT4 Agroforesterie : positionnement et objectifs</vt:lpstr>
      <vt:lpstr> GT4 Agroforesterie : conclusions de la 1ère réunion</vt:lpstr>
      <vt:lpstr> GT4 Agroforesterie : Travail en sous-groupes</vt:lpstr>
      <vt:lpstr> GT4 Agroforesterie : Travail en sous-groupes</vt:lpstr>
      <vt:lpstr> GT4 Agroforesterie : Travail en sous-groupes</vt:lpstr>
      <vt:lpstr> GT4 Agroforesterie : Travail en sous-groupes</vt:lpstr>
      <vt:lpstr> GT4 Agroforesterie : Travail en sous-groupes</vt:lpstr>
      <vt:lpstr>A bientôt  Manuel GERARD – EcoTip : manuelgerard2@gmail.com 0690 34 30 82  Xavier VIRGINIE : xavier.vge@wanadoo.fr 0690 21 43 25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Gaël Lévi</dc:creator>
  <cp:lastModifiedBy>manu el</cp:lastModifiedBy>
  <cp:revision>286</cp:revision>
  <dcterms:created xsi:type="dcterms:W3CDTF">2013-02-19T18:53:36Z</dcterms:created>
  <dcterms:modified xsi:type="dcterms:W3CDTF">2018-03-16T21:30:29Z</dcterms:modified>
</cp:coreProperties>
</file>