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6" r:id="rId3"/>
    <p:sldId id="284" r:id="rId4"/>
    <p:sldId id="285" r:id="rId5"/>
    <p:sldId id="282" r:id="rId6"/>
    <p:sldId id="283" r:id="rId7"/>
    <p:sldId id="286" r:id="rId8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42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7758A-B923-41F0-8F49-7F2B5A620524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F4306-C191-4297-84EA-7B9C5FB90F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822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DC7CB-36B5-E345-A434-6AACD9823394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A756E-EDAA-E340-A34F-63525B9A9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27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Ces enjeux s’inscrivent dans le cadre des mesures du CIOM</a:t>
            </a:r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987E87-44A9-488F-837A-FF47BE0006F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8696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Ces enjeux s’inscrivent dans le cadre des mesures du CIOM</a:t>
            </a:r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987E87-44A9-488F-837A-FF47BE0006F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86967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Ces enjeux s’inscrivent dans le cadre des mesures du CIOM</a:t>
            </a:r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987E87-44A9-488F-837A-FF47BE0006F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86967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Ces enjeux s’inscrivent dans le cadre des mesures du CIOM</a:t>
            </a:r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987E87-44A9-488F-837A-FF47BE0006F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4538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Ces enjeux s’inscrivent dans le cadre des mesures du CIOM</a:t>
            </a:r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987E87-44A9-488F-837A-FF47BE0006F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00538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Ces enjeux s’inscrivent dans le cadre des mesures du CIOM</a:t>
            </a:r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987E87-44A9-488F-837A-FF47BE0006F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1640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587F-0B7C-134E-B7D4-CA88FE588E9D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E654-2390-8A48-AE23-66D4B03C2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17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587F-0B7C-134E-B7D4-CA88FE588E9D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E654-2390-8A48-AE23-66D4B03C2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0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587F-0B7C-134E-B7D4-CA88FE588E9D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E654-2390-8A48-AE23-66D4B03C2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19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587F-0B7C-134E-B7D4-CA88FE588E9D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E654-2390-8A48-AE23-66D4B03C2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36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587F-0B7C-134E-B7D4-CA88FE588E9D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E654-2390-8A48-AE23-66D4B03C2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46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587F-0B7C-134E-B7D4-CA88FE588E9D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E654-2390-8A48-AE23-66D4B03C2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45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587F-0B7C-134E-B7D4-CA88FE588E9D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E654-2390-8A48-AE23-66D4B03C2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8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587F-0B7C-134E-B7D4-CA88FE588E9D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E654-2390-8A48-AE23-66D4B03C2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69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587F-0B7C-134E-B7D4-CA88FE588E9D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E654-2390-8A48-AE23-66D4B03C2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47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587F-0B7C-134E-B7D4-CA88FE588E9D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E654-2390-8A48-AE23-66D4B03C2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59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587F-0B7C-134E-B7D4-CA88FE588E9D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E654-2390-8A48-AE23-66D4B03C2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26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A587F-0B7C-134E-B7D4-CA88FE588E9D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6E654-2390-8A48-AE23-66D4B03C23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73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2499757"/>
            <a:ext cx="8089361" cy="2314575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fr-FR" sz="4000" b="1" dirty="0" err="1">
                <a:latin typeface="Century Gothic"/>
                <a:cs typeface="Century Gothic"/>
              </a:rPr>
              <a:t>AgroEcoTOM</a:t>
            </a:r>
            <a:r>
              <a:rPr lang="fr-FR" sz="4000" b="1" dirty="0">
                <a:latin typeface="Century Gothic"/>
                <a:cs typeface="Century Gothic"/>
              </a:rPr>
              <a:t/>
            </a:r>
            <a:br>
              <a:rPr lang="fr-FR" sz="4000" b="1" dirty="0">
                <a:latin typeface="Century Gothic"/>
                <a:cs typeface="Century Gothic"/>
              </a:rPr>
            </a:br>
            <a:r>
              <a:rPr lang="fr-FR" sz="4000" b="1" dirty="0">
                <a:latin typeface="Century Gothic"/>
                <a:cs typeface="Century Gothic"/>
              </a:rPr>
              <a:t/>
            </a:r>
            <a:br>
              <a:rPr lang="fr-FR" sz="4000" b="1" dirty="0">
                <a:latin typeface="Century Gothic"/>
                <a:cs typeface="Century Gothic"/>
              </a:rPr>
            </a:br>
            <a:r>
              <a:rPr lang="fr-FR" sz="2000" b="1" dirty="0">
                <a:latin typeface="Century Gothic"/>
                <a:cs typeface="Century Gothic"/>
              </a:rPr>
              <a:t>Stratégies de gestions agro-écologiques pour le contrôle du flétrissement bactérien de la tomate</a:t>
            </a:r>
            <a:endParaRPr lang="fr-FR" sz="2400" b="1" dirty="0">
              <a:latin typeface="Century Gothic"/>
              <a:cs typeface="Century Gothic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49" y="249766"/>
            <a:ext cx="2477905" cy="14285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672417" y="4445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3" name="Image 12" descr="Logo_Region_cle4a2c1d-395x4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455" y="1239150"/>
            <a:ext cx="1169706" cy="1184512"/>
          </a:xfrm>
          <a:prstGeom prst="rect">
            <a:avLst/>
          </a:prstGeom>
        </p:spPr>
      </p:pic>
      <p:pic>
        <p:nvPicPr>
          <p:cNvPr id="15" name="Image 14" descr="MAA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19" y="1407479"/>
            <a:ext cx="852091" cy="10922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76" y="1405854"/>
            <a:ext cx="1961459" cy="980730"/>
          </a:xfrm>
          <a:prstGeom prst="rect">
            <a:avLst/>
          </a:prstGeom>
        </p:spPr>
      </p:pic>
      <p:pic>
        <p:nvPicPr>
          <p:cNvPr id="11" name="Imag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80" y="99986"/>
            <a:ext cx="4791456" cy="130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53" y="2423662"/>
            <a:ext cx="1104900" cy="930275"/>
          </a:xfrm>
          <a:prstGeom prst="rect">
            <a:avLst/>
          </a:prstGeom>
        </p:spPr>
      </p:pic>
      <p:pic>
        <p:nvPicPr>
          <p:cNvPr id="14" name="Imag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794" y="5554803"/>
            <a:ext cx="1260000" cy="6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2" descr="INRA_Peti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77" y="5604980"/>
            <a:ext cx="1260000" cy="51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4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900113"/>
          </a:xfrm>
          <a:solidFill>
            <a:srgbClr val="FF9900"/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fr-FR" sz="3000" i="1" dirty="0" err="1" smtClean="0">
                <a:solidFill>
                  <a:schemeClr val="bg1"/>
                </a:solidFill>
              </a:rPr>
              <a:t>AgroEcoTOM</a:t>
            </a:r>
            <a:endParaRPr lang="fr-FR" sz="3000" i="1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1639341"/>
            <a:ext cx="8229600" cy="3960813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000" dirty="0" smtClean="0"/>
              <a:t>Contexte :</a:t>
            </a:r>
          </a:p>
          <a:p>
            <a:pPr marL="457200" lvl="1" indent="0">
              <a:buNone/>
            </a:pPr>
            <a:endParaRPr lang="fr-FR" sz="2600" dirty="0"/>
          </a:p>
          <a:p>
            <a:endParaRPr lang="fr-FR" sz="3000" dirty="0"/>
          </a:p>
          <a:p>
            <a:pPr lvl="1"/>
            <a:endParaRPr lang="fr-FR" sz="2600" dirty="0" smtClean="0"/>
          </a:p>
        </p:txBody>
      </p:sp>
      <p:sp>
        <p:nvSpPr>
          <p:cNvPr id="3076" name="ZoneTexte 3"/>
          <p:cNvSpPr txBox="1">
            <a:spLocks noChangeArrowheads="1"/>
          </p:cNvSpPr>
          <p:nvPr/>
        </p:nvSpPr>
        <p:spPr bwMode="auto">
          <a:xfrm>
            <a:off x="395288" y="1131794"/>
            <a:ext cx="84096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Calibri" pitchFamily="34" charset="0"/>
              </a:rPr>
              <a:t>Rappel du contexte, des objectifs et résultats attendus :</a:t>
            </a:r>
            <a:endParaRPr lang="fr-FR" sz="2800" b="1" dirty="0">
              <a:latin typeface="Calibri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088" y="-28576"/>
            <a:ext cx="1585912" cy="914327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54185" y="2568417"/>
            <a:ext cx="8053330" cy="4002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 smtClean="0">
                <a:solidFill>
                  <a:srgbClr val="7030A0"/>
                </a:solidFill>
                <a:latin typeface="+mj-lt"/>
                <a:ea typeface="+mj-ea"/>
                <a:cs typeface="Century Gothic"/>
              </a:rPr>
              <a:t>● </a:t>
            </a:r>
            <a:r>
              <a:rPr lang="fr-FR" sz="1600" dirty="0" smtClean="0">
                <a:latin typeface="+mj-lt"/>
                <a:ea typeface="+mj-ea"/>
                <a:cs typeface="Century Gothic"/>
              </a:rPr>
              <a:t>Flétrissement bactérien de la tomate : bactérie </a:t>
            </a:r>
            <a:r>
              <a:rPr lang="fr-FR" sz="1600" i="1" dirty="0" err="1" smtClean="0">
                <a:latin typeface="+mj-lt"/>
                <a:ea typeface="+mj-ea"/>
                <a:cs typeface="Century Gothic"/>
              </a:rPr>
              <a:t>Ralstonia</a:t>
            </a:r>
            <a:r>
              <a:rPr lang="fr-FR" sz="1600" i="1" dirty="0" smtClean="0">
                <a:latin typeface="+mj-lt"/>
                <a:ea typeface="+mj-ea"/>
                <a:cs typeface="Century Gothic"/>
              </a:rPr>
              <a:t> </a:t>
            </a:r>
            <a:r>
              <a:rPr lang="fr-FR" sz="1600" i="1" dirty="0" err="1" smtClean="0">
                <a:latin typeface="+mj-lt"/>
                <a:ea typeface="+mj-ea"/>
                <a:cs typeface="Century Gothic"/>
              </a:rPr>
              <a:t>solanacearum</a:t>
            </a:r>
            <a:endParaRPr kumimoji="0" lang="fr-F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 Gothic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4185" y="3085865"/>
            <a:ext cx="5059037" cy="34023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fr-FR" sz="1400" dirty="0" smtClean="0">
                <a:solidFill>
                  <a:srgbClr val="7030A0"/>
                </a:solidFill>
                <a:latin typeface="+mj-lt"/>
                <a:cs typeface="Century Gothic"/>
              </a:rPr>
              <a:t>● </a:t>
            </a:r>
            <a:r>
              <a:rPr lang="fr-FR" sz="1400" dirty="0" smtClean="0">
                <a:latin typeface="+mj-lt"/>
                <a:ea typeface="+mj-ea"/>
                <a:cs typeface="Century Gothic"/>
              </a:rPr>
              <a:t>Impact sur rendement et persistance dans le sol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 smtClean="0">
              <a:latin typeface="+mj-lt"/>
              <a:ea typeface="+mj-ea"/>
              <a:cs typeface="Century Gothic"/>
            </a:endParaRPr>
          </a:p>
          <a:p>
            <a:pPr lvl="0">
              <a:spcBef>
                <a:spcPct val="0"/>
              </a:spcBef>
              <a:defRPr/>
            </a:pPr>
            <a:r>
              <a:rPr lang="fr-FR" sz="1400" dirty="0" smtClean="0">
                <a:solidFill>
                  <a:srgbClr val="7030A0"/>
                </a:solidFill>
                <a:latin typeface="+mj-lt"/>
                <a:cs typeface="Century Gothic"/>
              </a:rPr>
              <a:t>● </a:t>
            </a:r>
            <a:r>
              <a:rPr lang="fr-FR" sz="1400" dirty="0" smtClean="0">
                <a:latin typeface="+mj-lt"/>
                <a:ea typeface="+mj-ea"/>
                <a:cs typeface="Century Gothic"/>
              </a:rPr>
              <a:t>Evolution progressive depuis quelques années (intensité et distribution)</a:t>
            </a:r>
            <a:endParaRPr lang="fr-FR" sz="1400" b="1" dirty="0" smtClean="0">
              <a:latin typeface="+mj-lt"/>
              <a:ea typeface="+mj-ea"/>
              <a:cs typeface="Century Gothic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 smtClean="0">
              <a:latin typeface="+mj-lt"/>
              <a:ea typeface="+mj-ea"/>
              <a:cs typeface="Century Gothic"/>
            </a:endParaRPr>
          </a:p>
          <a:p>
            <a:pPr lvl="0">
              <a:spcBef>
                <a:spcPct val="0"/>
              </a:spcBef>
              <a:defRPr/>
            </a:pPr>
            <a:r>
              <a:rPr lang="fr-FR" sz="1400" dirty="0" smtClean="0">
                <a:solidFill>
                  <a:srgbClr val="7030A0"/>
                </a:solidFill>
                <a:latin typeface="+mj-lt"/>
                <a:cs typeface="Century Gothic"/>
              </a:rPr>
              <a:t>● </a:t>
            </a:r>
            <a:r>
              <a:rPr lang="fr-FR" sz="1400" dirty="0" smtClean="0">
                <a:latin typeface="+mj-lt"/>
                <a:ea typeface="+mj-ea"/>
                <a:cs typeface="Century Gothic"/>
              </a:rPr>
              <a:t>Population émergeante en Guadeloupe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 smtClean="0">
              <a:latin typeface="+mj-lt"/>
              <a:ea typeface="+mj-ea"/>
              <a:cs typeface="Century Gothic"/>
            </a:endParaRPr>
          </a:p>
          <a:p>
            <a:pPr lvl="0">
              <a:spcBef>
                <a:spcPct val="0"/>
              </a:spcBef>
              <a:defRPr/>
            </a:pPr>
            <a:r>
              <a:rPr lang="fr-FR" sz="1400" dirty="0" smtClean="0">
                <a:solidFill>
                  <a:srgbClr val="7030A0"/>
                </a:solidFill>
                <a:latin typeface="+mj-lt"/>
                <a:cs typeface="Century Gothic"/>
              </a:rPr>
              <a:t>● </a:t>
            </a:r>
            <a:r>
              <a:rPr lang="fr-FR" sz="1400" dirty="0" smtClean="0">
                <a:latin typeface="+mj-lt"/>
                <a:ea typeface="+mj-ea"/>
                <a:cs typeface="Century Gothic"/>
              </a:rPr>
              <a:t>Risque majeur pour la production de tomate et autres cucurbitacées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 smtClean="0">
              <a:latin typeface="+mj-lt"/>
              <a:ea typeface="+mj-ea"/>
              <a:cs typeface="Century Gothic"/>
            </a:endParaRPr>
          </a:p>
          <a:p>
            <a:pPr lvl="0">
              <a:spcBef>
                <a:spcPct val="0"/>
              </a:spcBef>
              <a:defRPr/>
            </a:pPr>
            <a:r>
              <a:rPr lang="fr-FR" sz="1400" dirty="0" smtClean="0">
                <a:solidFill>
                  <a:srgbClr val="7030A0"/>
                </a:solidFill>
                <a:latin typeface="+mj-lt"/>
                <a:cs typeface="Century Gothic"/>
              </a:rPr>
              <a:t>● </a:t>
            </a:r>
            <a:r>
              <a:rPr lang="fr-FR" sz="1400" b="1" dirty="0" smtClean="0">
                <a:latin typeface="+mj-lt"/>
                <a:ea typeface="+mj-ea"/>
                <a:cs typeface="Century Gothic"/>
              </a:rPr>
              <a:t>Aucune méthode de traitement direct et pas de variétés résistantes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b="1" dirty="0" smtClean="0">
              <a:latin typeface="+mj-lt"/>
              <a:ea typeface="+mj-ea"/>
              <a:cs typeface="Century Gothic"/>
            </a:endParaRPr>
          </a:p>
          <a:p>
            <a:pPr lvl="0">
              <a:spcBef>
                <a:spcPct val="0"/>
              </a:spcBef>
              <a:defRPr/>
            </a:pPr>
            <a:r>
              <a:rPr lang="fr-FR" sz="1400" dirty="0" smtClean="0">
                <a:solidFill>
                  <a:srgbClr val="7030A0"/>
                </a:solidFill>
                <a:latin typeface="+mj-lt"/>
                <a:cs typeface="Century Gothic"/>
              </a:rPr>
              <a:t>● </a:t>
            </a:r>
            <a:r>
              <a:rPr lang="fr-FR" sz="1400" b="1" dirty="0" smtClean="0">
                <a:latin typeface="+mj-lt"/>
                <a:ea typeface="+mj-ea"/>
                <a:cs typeface="Century Gothic"/>
              </a:rPr>
              <a:t>Nécessité de développer des méthodes alternatives complémentaires</a:t>
            </a: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 Gothic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 Gothic"/>
            </a:endParaRPr>
          </a:p>
        </p:txBody>
      </p:sp>
      <p:pic>
        <p:nvPicPr>
          <p:cNvPr id="9" name="Picture 2" descr="http://plantpath.ifas.ufl.edu/rsol/images/Photo_Gallery_Large/Tomato_Plant1.jpg"/>
          <p:cNvPicPr>
            <a:picLocks noChangeAspect="1" noChangeArrowheads="1"/>
          </p:cNvPicPr>
          <p:nvPr/>
        </p:nvPicPr>
        <p:blipFill>
          <a:blip r:embed="rId4"/>
          <a:srcRect l="12117" r="3679"/>
          <a:stretch>
            <a:fillRect/>
          </a:stretch>
        </p:blipFill>
        <p:spPr bwMode="auto">
          <a:xfrm>
            <a:off x="5517990" y="2968621"/>
            <a:ext cx="3171825" cy="3427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33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900113"/>
          </a:xfrm>
          <a:solidFill>
            <a:srgbClr val="FF9900"/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fr-FR" sz="3000" i="1" dirty="0" err="1" smtClean="0">
                <a:solidFill>
                  <a:schemeClr val="bg1"/>
                </a:solidFill>
              </a:rPr>
              <a:t>AgroEcoTOM</a:t>
            </a:r>
            <a:endParaRPr lang="fr-FR" sz="3000" i="1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1639341"/>
            <a:ext cx="8229600" cy="3960813"/>
          </a:xfrm>
        </p:spPr>
        <p:txBody>
          <a:bodyPr>
            <a:normAutofit/>
          </a:bodyPr>
          <a:lstStyle/>
          <a:p>
            <a:r>
              <a:rPr lang="fr-FR" sz="3000" dirty="0"/>
              <a:t>Objectifs/résultats attendus - 2019 / 2020-2021 </a:t>
            </a:r>
            <a:r>
              <a:rPr lang="fr-FR" sz="3000" dirty="0" smtClean="0"/>
              <a:t>:</a:t>
            </a:r>
            <a:endParaRPr lang="fr-FR" sz="2600" dirty="0"/>
          </a:p>
          <a:p>
            <a:endParaRPr lang="fr-FR" sz="3000" dirty="0"/>
          </a:p>
          <a:p>
            <a:pPr lvl="1"/>
            <a:endParaRPr lang="fr-FR" sz="2600" dirty="0" smtClean="0"/>
          </a:p>
        </p:txBody>
      </p:sp>
      <p:sp>
        <p:nvSpPr>
          <p:cNvPr id="3076" name="ZoneTexte 3"/>
          <p:cNvSpPr txBox="1">
            <a:spLocks noChangeArrowheads="1"/>
          </p:cNvSpPr>
          <p:nvPr/>
        </p:nvSpPr>
        <p:spPr bwMode="auto">
          <a:xfrm>
            <a:off x="395288" y="1131794"/>
            <a:ext cx="84096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Calibri" pitchFamily="34" charset="0"/>
              </a:rPr>
              <a:t>Rappel du contexte, des objectifs et résultats attendus :</a:t>
            </a:r>
            <a:endParaRPr lang="fr-FR" sz="2800" b="1" dirty="0">
              <a:latin typeface="Calibri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088" y="-28576"/>
            <a:ext cx="1585912" cy="914327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49398"/>
              </p:ext>
            </p:extLst>
          </p:nvPr>
        </p:nvGraphicFramePr>
        <p:xfrm>
          <a:off x="395288" y="2455244"/>
          <a:ext cx="8243698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561"/>
                <a:gridCol w="3034701"/>
                <a:gridCol w="4073436"/>
              </a:tblGrid>
              <a:tr h="354803">
                <a:tc>
                  <a:txBody>
                    <a:bodyPr/>
                    <a:lstStyle/>
                    <a:p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2019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2020-2021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5619">
                <a:tc rowSpan="2"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ysClr val="windowText" lastClr="000000"/>
                          </a:solidFill>
                        </a:rPr>
                        <a:t>Objectifs</a:t>
                      </a:r>
                      <a:endParaRPr lang="fr-F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Evaluer l’effet combiné de différentes </a:t>
                      </a:r>
                      <a:r>
                        <a:rPr lang="fr-FR" sz="16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stratégies de lutte intégrées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de </a:t>
                      </a:r>
                      <a:r>
                        <a:rPr lang="fr-FR" sz="16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techniques innovantes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 la gestion du flétrissement bactérien en améliorant la </a:t>
                      </a:r>
                      <a:r>
                        <a:rPr lang="fr-FR" sz="16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durabilité des systèmes de production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tomate de plein champ dans un contexte de risque sanitaire majeur</a:t>
                      </a:r>
                      <a:endParaRPr lang="fr-FR" sz="14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71378">
                <a:tc vMerge="1">
                  <a:txBody>
                    <a:bodyPr/>
                    <a:lstStyle/>
                    <a:p>
                      <a:endParaRPr lang="fr-F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Connaitre le statut de la nouvelle population de </a:t>
                      </a:r>
                      <a:r>
                        <a:rPr lang="fr-FR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R. </a:t>
                      </a:r>
                      <a:r>
                        <a:rPr lang="fr-FR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solanacearum</a:t>
                      </a:r>
                      <a:endParaRPr lang="fr-FR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Elaborer différentes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stratégies de pré-mycorhization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Développer des </a:t>
                      </a:r>
                      <a:r>
                        <a:rPr lang="fr-FR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SdC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innovants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Identifier et collecter des variétés de PG</a:t>
                      </a:r>
                      <a:endParaRPr lang="fr-FR" sz="120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Evaluer l'impact de différentes stratégies de gestion de l'enherbement et de fertilisation organique sur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FBT</a:t>
                      </a:r>
                      <a:endParaRPr lang="fr-F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Evaluer l'impact des stratégies de pré-mycorhization sur le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FBT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Evaluer des </a:t>
                      </a:r>
                      <a:r>
                        <a:rPr lang="fr-FR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SdC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intégrant des plantes de service pour la gestion du FBT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Evaluer les PG en conditions réelles de production</a:t>
                      </a:r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9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900113"/>
          </a:xfrm>
          <a:solidFill>
            <a:srgbClr val="FF9900"/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fr-FR" sz="3000" i="1" dirty="0" err="1" smtClean="0">
                <a:solidFill>
                  <a:schemeClr val="bg1"/>
                </a:solidFill>
              </a:rPr>
              <a:t>AgroEcoTOM</a:t>
            </a:r>
            <a:endParaRPr lang="fr-FR" sz="3000" i="1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1639341"/>
            <a:ext cx="8229600" cy="3960813"/>
          </a:xfrm>
        </p:spPr>
        <p:txBody>
          <a:bodyPr>
            <a:normAutofit/>
          </a:bodyPr>
          <a:lstStyle/>
          <a:p>
            <a:r>
              <a:rPr lang="fr-FR" sz="3000" dirty="0"/>
              <a:t>Objectifs/résultats attendus - 2019 / 2020-2021 </a:t>
            </a:r>
            <a:r>
              <a:rPr lang="fr-FR" sz="3000" dirty="0" smtClean="0"/>
              <a:t>:</a:t>
            </a:r>
            <a:endParaRPr lang="fr-FR" sz="2600" dirty="0"/>
          </a:p>
          <a:p>
            <a:endParaRPr lang="fr-FR" sz="3000" dirty="0"/>
          </a:p>
          <a:p>
            <a:pPr lvl="1"/>
            <a:endParaRPr lang="fr-FR" sz="2600" dirty="0" smtClean="0"/>
          </a:p>
        </p:txBody>
      </p:sp>
      <p:sp>
        <p:nvSpPr>
          <p:cNvPr id="3076" name="ZoneTexte 3"/>
          <p:cNvSpPr txBox="1">
            <a:spLocks noChangeArrowheads="1"/>
          </p:cNvSpPr>
          <p:nvPr/>
        </p:nvSpPr>
        <p:spPr bwMode="auto">
          <a:xfrm>
            <a:off x="395288" y="1131794"/>
            <a:ext cx="84096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Calibri" pitchFamily="34" charset="0"/>
              </a:rPr>
              <a:t>Rappel du contexte, des objectifs et résultats attendus :</a:t>
            </a:r>
            <a:endParaRPr lang="fr-FR" sz="2800" b="1" dirty="0">
              <a:latin typeface="Calibri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088" y="-28576"/>
            <a:ext cx="1585912" cy="914327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367977"/>
              </p:ext>
            </p:extLst>
          </p:nvPr>
        </p:nvGraphicFramePr>
        <p:xfrm>
          <a:off x="395288" y="2455244"/>
          <a:ext cx="824369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561"/>
                <a:gridCol w="3034701"/>
                <a:gridCol w="4073436"/>
              </a:tblGrid>
              <a:tr h="354803">
                <a:tc>
                  <a:txBody>
                    <a:bodyPr/>
                    <a:lstStyle/>
                    <a:p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2019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ysClr val="windowText" lastClr="000000"/>
                          </a:solidFill>
                        </a:rPr>
                        <a:t>2020-2021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236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ysClr val="windowText" lastClr="000000"/>
                          </a:solidFill>
                        </a:rPr>
                        <a:t>Résultats Attendus</a:t>
                      </a:r>
                      <a:endParaRPr lang="fr-F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ysClr val="windowText" lastClr="000000"/>
                          </a:solidFill>
                        </a:rPr>
                        <a:t>Cartographie des populations</a:t>
                      </a:r>
                      <a:r>
                        <a:rPr lang="fr-FR" sz="1600" baseline="0" dirty="0" smtClean="0">
                          <a:solidFill>
                            <a:sysClr val="windowText" lastClr="000000"/>
                          </a:solidFill>
                        </a:rPr>
                        <a:t> émergentes de </a:t>
                      </a:r>
                      <a:r>
                        <a:rPr lang="fr-FR" sz="1600" i="1" baseline="0" dirty="0" smtClean="0">
                          <a:solidFill>
                            <a:sysClr val="windowText" lastClr="000000"/>
                          </a:solidFill>
                        </a:rPr>
                        <a:t>R. </a:t>
                      </a:r>
                      <a:r>
                        <a:rPr lang="fr-FR" sz="1600" i="1" baseline="0" dirty="0" err="1" smtClean="0">
                          <a:solidFill>
                            <a:sysClr val="windowText" lastClr="000000"/>
                          </a:solidFill>
                        </a:rPr>
                        <a:t>solanacearum</a:t>
                      </a:r>
                      <a:endParaRPr lang="fr-FR" sz="1600" i="1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i="1" baseline="0" dirty="0" smtClean="0">
                          <a:solidFill>
                            <a:sysClr val="windowText" lastClr="000000"/>
                          </a:solidFill>
                        </a:rPr>
                        <a:t>Méthode/pratique de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pré-mycorhization validée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i="0" baseline="0" dirty="0" smtClean="0">
                          <a:solidFill>
                            <a:sysClr val="windowText" lastClr="000000"/>
                          </a:solidFill>
                        </a:rPr>
                        <a:t>Semences de PG pour la gestion du FBT disponibles</a:t>
                      </a:r>
                      <a:endParaRPr lang="fr-FR" sz="140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/>
                        <a:t>Un ITK innovant intégrant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 de l'enherbement et de fertilisation organique transféré chez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producteurs</a:t>
                      </a:r>
                      <a:endParaRPr lang="fr-F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Effet de la </a:t>
                      </a:r>
                      <a:r>
                        <a:rPr lang="fr-FR" sz="1600" i="0" baseline="0" dirty="0" smtClean="0">
                          <a:solidFill>
                            <a:sysClr val="windowText" lastClr="000000"/>
                          </a:solidFill>
                        </a:rPr>
                        <a:t>méthode/pratique de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pré-mycorhization sur la gestion du FBT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dirty="0" smtClean="0"/>
                        <a:t>Un</a:t>
                      </a:r>
                      <a:r>
                        <a:rPr lang="fr-FR" sz="1600" baseline="0" dirty="0" smtClean="0"/>
                        <a:t> ou plusieurs PG transférés chez les pépiniéristes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aseline="0" dirty="0" smtClean="0"/>
                        <a:t>Plants de tomate greffés tolérants au FBT transmis testés chez les producteurs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1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900113"/>
          </a:xfrm>
          <a:solidFill>
            <a:srgbClr val="FF9900"/>
          </a:solidFill>
        </p:spPr>
        <p:txBody>
          <a:bodyPr>
            <a:normAutofit/>
          </a:bodyPr>
          <a:lstStyle/>
          <a:p>
            <a:pPr algn="l"/>
            <a:r>
              <a:rPr lang="fr-FR" sz="3000" i="1" dirty="0" err="1">
                <a:solidFill>
                  <a:schemeClr val="bg1"/>
                </a:solidFill>
              </a:rPr>
              <a:t>AgroEcoTOM</a:t>
            </a:r>
            <a:endParaRPr lang="fr-FR" sz="3000" i="1" dirty="0" smtClean="0">
              <a:solidFill>
                <a:schemeClr val="bg1"/>
              </a:solidFill>
            </a:endParaRPr>
          </a:p>
        </p:txBody>
      </p:sp>
      <p:sp>
        <p:nvSpPr>
          <p:cNvPr id="3076" name="ZoneTexte 3"/>
          <p:cNvSpPr txBox="1">
            <a:spLocks noChangeArrowheads="1"/>
          </p:cNvSpPr>
          <p:nvPr/>
        </p:nvSpPr>
        <p:spPr bwMode="auto">
          <a:xfrm>
            <a:off x="611187" y="1412875"/>
            <a:ext cx="74898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Calibri" pitchFamily="34" charset="0"/>
              </a:rPr>
              <a:t>Actions prévues :</a:t>
            </a:r>
            <a:endParaRPr lang="fr-FR" sz="2800" b="1" dirty="0">
              <a:latin typeface="Calibri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088" y="-28576"/>
            <a:ext cx="1585912" cy="914327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234011"/>
              </p:ext>
            </p:extLst>
          </p:nvPr>
        </p:nvGraphicFramePr>
        <p:xfrm>
          <a:off x="395289" y="2054554"/>
          <a:ext cx="8337744" cy="4534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8373"/>
                <a:gridCol w="646048"/>
                <a:gridCol w="773323"/>
              </a:tblGrid>
              <a:tr h="550327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ysClr val="windowText" lastClr="000000"/>
                          </a:solidFill>
                        </a:rPr>
                        <a:t>Actions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ysClr val="windowText" lastClr="000000"/>
                          </a:solidFill>
                        </a:rPr>
                        <a:t>2019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ysClr val="windowText" lastClr="000000"/>
                          </a:solidFill>
                        </a:rPr>
                        <a:t>2020-2021</a:t>
                      </a:r>
                      <a:endParaRPr lang="fr-F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610"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Evaluation du potentiel assainissant de </a:t>
                      </a:r>
                      <a:r>
                        <a:rPr lang="fr-FR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PdS</a:t>
                      </a: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vis-à-vis du FBT </a:t>
                      </a:r>
                      <a:endParaRPr lang="fr-FR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fr-FR" sz="140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8610">
                <a:tc>
                  <a:txBody>
                    <a:bodyPr/>
                    <a:lstStyle/>
                    <a:p>
                      <a:pPr algn="r"/>
                      <a:r>
                        <a:rPr lang="fr-FR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Caractérisation des populations de R. </a:t>
                      </a:r>
                      <a:r>
                        <a:rPr lang="fr-FR" sz="14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solanacearum</a:t>
                      </a:r>
                      <a:r>
                        <a:rPr lang="fr-FR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 le territoire.</a:t>
                      </a:r>
                      <a:endParaRPr lang="fr-FR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610">
                <a:tc>
                  <a:txBody>
                    <a:bodyPr/>
                    <a:lstStyle/>
                    <a:p>
                      <a:pPr algn="r"/>
                      <a:r>
                        <a:rPr lang="fr-FR" sz="1400" b="0" dirty="0" smtClean="0"/>
                        <a:t>Evaluation du potentiel assainissant de </a:t>
                      </a:r>
                      <a:r>
                        <a:rPr lang="fr-FR" sz="1400" b="0" dirty="0" err="1" smtClean="0"/>
                        <a:t>PdS</a:t>
                      </a:r>
                      <a:r>
                        <a:rPr lang="fr-FR" sz="1400" b="0" dirty="0" smtClean="0"/>
                        <a:t> vis-à-vis du FBT</a:t>
                      </a:r>
                      <a:endParaRPr lang="fr-FR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7653">
                <a:tc>
                  <a:txBody>
                    <a:bodyPr/>
                    <a:lstStyle/>
                    <a:p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Intensification agro-écologique des systèmes de culture </a:t>
                      </a:r>
                      <a:endParaRPr lang="fr-FR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1995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au point de stratégies innovantes d’amélioration de la vigueur de la tomate (pré-</a:t>
                      </a:r>
                      <a:r>
                        <a:rPr lang="fr-FR" sz="14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mycchorization</a:t>
                      </a:r>
                      <a:r>
                        <a:rPr lang="fr-FR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gestion enherbement, fertilisation organique) </a:t>
                      </a:r>
                      <a:endParaRPr lang="fr-FR" sz="14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40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 de stratégies innovantes d’amélioration de la vigueur de la tomate </a:t>
                      </a:r>
                      <a:endParaRPr lang="fr-FR" sz="1400" b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9584">
                <a:tc>
                  <a:txBody>
                    <a:bodyPr/>
                    <a:lstStyle/>
                    <a:p>
                      <a:pPr algn="l"/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fr-FR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 de la méthode de greffage sur la performance de variétés de tomate en conditions réelles de production </a:t>
                      </a:r>
                      <a:endParaRPr lang="fr-FR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964">
                <a:tc>
                  <a:txBody>
                    <a:bodyPr/>
                    <a:lstStyle/>
                    <a:p>
                      <a:pPr algn="r"/>
                      <a:r>
                        <a:rPr lang="fr-FR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Identification</a:t>
                      </a:r>
                      <a:r>
                        <a:rPr lang="fr-FR" sz="14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variétés de PG</a:t>
                      </a:r>
                      <a:endParaRPr lang="fr-FR" sz="11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7186">
                <a:tc>
                  <a:txBody>
                    <a:bodyPr/>
                    <a:lstStyle/>
                    <a:p>
                      <a:pPr algn="r"/>
                      <a:r>
                        <a:rPr lang="fr-FR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Evaluer le potentiel agronomique de variétés greffées</a:t>
                      </a:r>
                      <a:endParaRPr lang="fr-FR" sz="105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7186">
                <a:tc>
                  <a:txBody>
                    <a:bodyPr/>
                    <a:lstStyle/>
                    <a:p>
                      <a:pPr algn="r"/>
                      <a:r>
                        <a:rPr lang="fr-FR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Transfert et évaluation technico-économique de la méthode de greffage en conditions réelles </a:t>
                      </a:r>
                      <a:endParaRPr lang="fr-FR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900113"/>
          </a:xfrm>
          <a:solidFill>
            <a:srgbClr val="FF9900"/>
          </a:solidFill>
        </p:spPr>
        <p:txBody>
          <a:bodyPr>
            <a:normAutofit/>
          </a:bodyPr>
          <a:lstStyle/>
          <a:p>
            <a:pPr algn="l"/>
            <a:r>
              <a:rPr lang="fr-FR" sz="3000" i="1" dirty="0" err="1">
                <a:solidFill>
                  <a:schemeClr val="bg1"/>
                </a:solidFill>
              </a:rPr>
              <a:t>AgroEcoTOM</a:t>
            </a:r>
            <a:endParaRPr lang="fr-FR" sz="3000" i="1" dirty="0" smtClean="0">
              <a:solidFill>
                <a:schemeClr val="bg1"/>
              </a:solidFill>
            </a:endParaRPr>
          </a:p>
        </p:txBody>
      </p:sp>
      <p:sp>
        <p:nvSpPr>
          <p:cNvPr id="3076" name="ZoneTexte 3"/>
          <p:cNvSpPr txBox="1">
            <a:spLocks noChangeArrowheads="1"/>
          </p:cNvSpPr>
          <p:nvPr/>
        </p:nvSpPr>
        <p:spPr bwMode="auto">
          <a:xfrm>
            <a:off x="611187" y="1063679"/>
            <a:ext cx="74898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Calibri" pitchFamily="34" charset="0"/>
              </a:rPr>
              <a:t>Transferts envisagés (objet/publics/outil de communication) :</a:t>
            </a:r>
            <a:endParaRPr lang="fr-FR" sz="2800" b="1" dirty="0">
              <a:latin typeface="Calibri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088" y="-28576"/>
            <a:ext cx="1585912" cy="914327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22977" y="2216237"/>
            <a:ext cx="5158647" cy="37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cap="small" dirty="0" smtClean="0">
                <a:ea typeface="+mj-ea"/>
                <a:cs typeface="Century Gothic"/>
              </a:rPr>
              <a:t>Valorisation et Communication</a:t>
            </a:r>
            <a:endParaRPr kumimoji="0" lang="fr-FR" sz="2400" b="1" i="0" u="none" strike="noStrike" kern="1200" cap="small" spc="0" normalizeH="0" noProof="0" dirty="0">
              <a:ln>
                <a:noFill/>
              </a:ln>
              <a:effectLst/>
              <a:uLnTx/>
              <a:uFillTx/>
              <a:ea typeface="+mj-ea"/>
              <a:cs typeface="Century Gothic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94061" y="2767079"/>
            <a:ext cx="8240387" cy="15881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1600" dirty="0" smtClean="0">
                <a:solidFill>
                  <a:srgbClr val="7030A0"/>
                </a:solidFill>
                <a:cs typeface="Century Gothic"/>
              </a:rPr>
              <a:t>● </a:t>
            </a:r>
            <a:r>
              <a:rPr lang="fr-FR" sz="1600" dirty="0" smtClean="0">
                <a:cs typeface="Century Gothic"/>
              </a:rPr>
              <a:t>Grand public</a:t>
            </a:r>
          </a:p>
          <a:p>
            <a:pPr lvl="0">
              <a:spcBef>
                <a:spcPct val="0"/>
              </a:spcBef>
              <a:defRPr/>
            </a:pPr>
            <a:r>
              <a:rPr lang="fr-FR" sz="1600" dirty="0" smtClean="0">
                <a:cs typeface="Century Gothic"/>
              </a:rPr>
              <a:t>	</a:t>
            </a:r>
            <a:r>
              <a:rPr lang="fr-FR" sz="1600" dirty="0" smtClean="0">
                <a:solidFill>
                  <a:srgbClr val="7030A0"/>
                </a:solidFill>
                <a:cs typeface="Century Gothic"/>
              </a:rPr>
              <a:t>Sites web, Plateforme COATIS, Articles journaux et magazines, presse et médias locaux</a:t>
            </a:r>
          </a:p>
          <a:p>
            <a:pPr lvl="0">
              <a:spcBef>
                <a:spcPct val="0"/>
              </a:spcBef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	</a:t>
            </a:r>
            <a:endParaRPr lang="fr-FR" sz="1600" dirty="0" smtClean="0">
              <a:cs typeface="Century Gothic"/>
            </a:endParaRPr>
          </a:p>
          <a:p>
            <a:pPr lvl="0">
              <a:spcBef>
                <a:spcPct val="0"/>
              </a:spcBef>
              <a:defRPr/>
            </a:pPr>
            <a:r>
              <a:rPr lang="fr-FR" sz="1600" dirty="0" smtClean="0">
                <a:solidFill>
                  <a:srgbClr val="7030A0"/>
                </a:solidFill>
                <a:cs typeface="Century Gothic"/>
              </a:rPr>
              <a:t>● </a:t>
            </a:r>
            <a:r>
              <a:rPr lang="fr-FR" sz="1600" dirty="0" smtClean="0">
                <a:cs typeface="Century Gothic"/>
              </a:rPr>
              <a:t>Professionnels agricoles</a:t>
            </a:r>
          </a:p>
          <a:p>
            <a:pPr>
              <a:spcBef>
                <a:spcPct val="0"/>
              </a:spcBef>
              <a:defRPr/>
            </a:pPr>
            <a:r>
              <a:rPr lang="fr-FR" sz="1600" dirty="0" smtClean="0">
                <a:cs typeface="Century Gothic"/>
              </a:rPr>
              <a:t>	</a:t>
            </a:r>
            <a:r>
              <a:rPr lang="fr-FR" sz="1600" dirty="0" smtClean="0">
                <a:solidFill>
                  <a:srgbClr val="7030A0"/>
                </a:solidFill>
                <a:cs typeface="Century Gothic"/>
              </a:rPr>
              <a:t>Fiches techniques et variétales, Réunions d’information technique, ateliers bords de champs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cs typeface="Century Gothic"/>
              </a:rPr>
              <a:t>	</a:t>
            </a:r>
            <a:endParaRPr kumimoji="0" lang="fr-F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Century Gothic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22977" y="4507749"/>
            <a:ext cx="5158647" cy="37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cap="small" dirty="0" smtClean="0">
                <a:ea typeface="+mj-ea"/>
                <a:cs typeface="Century Gothic"/>
              </a:rPr>
              <a:t>Transfert</a:t>
            </a:r>
            <a:endParaRPr kumimoji="0" lang="fr-FR" sz="2400" b="1" i="0" u="none" strike="noStrike" kern="1200" cap="small" spc="0" normalizeH="0" noProof="0" dirty="0">
              <a:ln>
                <a:noFill/>
              </a:ln>
              <a:effectLst/>
              <a:uLnTx/>
              <a:uFillTx/>
              <a:ea typeface="+mj-ea"/>
              <a:cs typeface="Century Gothic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694061" y="5058592"/>
            <a:ext cx="8240387" cy="16156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1600" dirty="0" smtClean="0">
                <a:solidFill>
                  <a:srgbClr val="7030A0"/>
                </a:solidFill>
                <a:cs typeface="Century Gothic"/>
              </a:rPr>
              <a:t>● </a:t>
            </a:r>
            <a:r>
              <a:rPr lang="fr-FR" sz="1600" dirty="0" smtClean="0">
                <a:cs typeface="Century Gothic"/>
              </a:rPr>
              <a:t>Co-conception des innovations techniques et organisationnelles avec les professionnels (pépiniéristes et producteurs)</a:t>
            </a:r>
          </a:p>
          <a:p>
            <a:pPr>
              <a:spcBef>
                <a:spcPct val="0"/>
              </a:spcBef>
              <a:defRPr/>
            </a:pPr>
            <a:endParaRPr lang="fr-FR" sz="1600" dirty="0" smtClean="0">
              <a:cs typeface="Century Gothic"/>
            </a:endParaRPr>
          </a:p>
          <a:p>
            <a:pPr>
              <a:spcBef>
                <a:spcPct val="0"/>
              </a:spcBef>
              <a:defRPr/>
            </a:pPr>
            <a:r>
              <a:rPr lang="fr-FR" sz="1600" dirty="0" smtClean="0">
                <a:solidFill>
                  <a:srgbClr val="7030A0"/>
                </a:solidFill>
                <a:cs typeface="Century Gothic"/>
              </a:rPr>
              <a:t>● </a:t>
            </a:r>
            <a:r>
              <a:rPr lang="fr-FR" sz="1600" dirty="0" smtClean="0">
                <a:cs typeface="Century Gothic"/>
              </a:rPr>
              <a:t>Evaluation des innovations en conditions réelles chez les producteurs</a:t>
            </a:r>
          </a:p>
          <a:p>
            <a:pPr>
              <a:spcBef>
                <a:spcPct val="0"/>
              </a:spcBef>
              <a:defRPr/>
            </a:pPr>
            <a:endParaRPr lang="fr-FR" sz="1600" dirty="0" smtClean="0">
              <a:cs typeface="Century Gothic"/>
            </a:endParaRPr>
          </a:p>
          <a:p>
            <a:pPr>
              <a:spcBef>
                <a:spcPct val="0"/>
              </a:spcBef>
              <a:defRPr/>
            </a:pPr>
            <a:r>
              <a:rPr lang="fr-FR" sz="1600" dirty="0" smtClean="0">
                <a:solidFill>
                  <a:srgbClr val="7030A0"/>
                </a:solidFill>
                <a:cs typeface="Century Gothic"/>
              </a:rPr>
              <a:t>● </a:t>
            </a:r>
            <a:r>
              <a:rPr lang="fr-FR" sz="1600" dirty="0" smtClean="0">
                <a:cs typeface="Century Gothic"/>
              </a:rPr>
              <a:t>Diffusion des variétés</a:t>
            </a:r>
          </a:p>
          <a:p>
            <a:pPr lvl="0">
              <a:spcBef>
                <a:spcPct val="0"/>
              </a:spcBef>
              <a:defRPr/>
            </a:pPr>
            <a:r>
              <a:rPr lang="fr-FR" sz="1600" dirty="0" smtClean="0">
                <a:cs typeface="Century Gothic"/>
              </a:rPr>
              <a:t>	</a:t>
            </a:r>
          </a:p>
          <a:p>
            <a:pPr lvl="0">
              <a:spcBef>
                <a:spcPct val="0"/>
              </a:spcBef>
              <a:defRPr/>
            </a:pPr>
            <a:endParaRPr lang="fr-FR" sz="1600" dirty="0" smtClean="0">
              <a:cs typeface="Century Gothic"/>
            </a:endParaRPr>
          </a:p>
          <a:p>
            <a:pPr>
              <a:spcBef>
                <a:spcPct val="0"/>
              </a:spcBef>
              <a:defRPr/>
            </a:pPr>
            <a:r>
              <a:rPr lang="fr-FR" sz="1600" dirty="0" smtClean="0">
                <a:cs typeface="Century Gothic"/>
              </a:rPr>
              <a:t>	</a:t>
            </a:r>
            <a:endParaRPr kumimoji="0" lang="fr-F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36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900113"/>
          </a:xfrm>
          <a:solidFill>
            <a:srgbClr val="FF9900"/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fr-FR" sz="3000" i="1" smtClean="0">
                <a:solidFill>
                  <a:schemeClr val="bg1"/>
                </a:solidFill>
              </a:rPr>
              <a:t>AgroEcoTOM</a:t>
            </a:r>
            <a:endParaRPr lang="fr-FR" sz="3000" i="1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2060575"/>
            <a:ext cx="8229600" cy="3960813"/>
          </a:xfrm>
        </p:spPr>
        <p:txBody>
          <a:bodyPr>
            <a:normAutofit/>
          </a:bodyPr>
          <a:lstStyle/>
          <a:p>
            <a:pPr lvl="1"/>
            <a:endParaRPr lang="fr-FR" sz="2600" dirty="0"/>
          </a:p>
          <a:p>
            <a:endParaRPr lang="fr-FR" sz="3000" dirty="0"/>
          </a:p>
          <a:p>
            <a:pPr lvl="1"/>
            <a:endParaRPr lang="fr-FR" sz="2600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088" y="-28576"/>
            <a:ext cx="1585912" cy="91432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416" y="6209622"/>
            <a:ext cx="7461504" cy="2983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28" y="1569479"/>
            <a:ext cx="8145280" cy="40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2244</TotalTime>
  <Words>537</Words>
  <Application>Microsoft Office PowerPoint</Application>
  <PresentationFormat>Affichage à l'écran (4:3)</PresentationFormat>
  <Paragraphs>91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Thème Office</vt:lpstr>
      <vt:lpstr>AgroEcoTOM  Stratégies de gestions agro-écologiques pour le contrôle du flétrissement bactérien de la tomate</vt:lpstr>
      <vt:lpstr>AgroEcoTOM</vt:lpstr>
      <vt:lpstr>AgroEcoTOM</vt:lpstr>
      <vt:lpstr>AgroEcoTOM</vt:lpstr>
      <vt:lpstr>AgroEcoTOM</vt:lpstr>
      <vt:lpstr>AgroEcoTOM</vt:lpstr>
      <vt:lpstr>AgroEcoTOM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Gaël Lévi</dc:creator>
  <cp:lastModifiedBy>manu el</cp:lastModifiedBy>
  <cp:revision>158</cp:revision>
  <cp:lastPrinted>2018-11-07T12:43:50Z</cp:lastPrinted>
  <dcterms:created xsi:type="dcterms:W3CDTF">2013-02-19T18:53:36Z</dcterms:created>
  <dcterms:modified xsi:type="dcterms:W3CDTF">2019-03-18T22:16:58Z</dcterms:modified>
</cp:coreProperties>
</file>