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00" r:id="rId1"/>
  </p:sldMasterIdLst>
  <p:notesMasterIdLst>
    <p:notesMasterId r:id="rId71"/>
  </p:notesMasterIdLst>
  <p:handoutMasterIdLst>
    <p:handoutMasterId r:id="rId72"/>
  </p:handoutMasterIdLst>
  <p:sldIdLst>
    <p:sldId id="300" r:id="rId2"/>
    <p:sldId id="324" r:id="rId3"/>
    <p:sldId id="303" r:id="rId4"/>
    <p:sldId id="306" r:id="rId5"/>
    <p:sldId id="307" r:id="rId6"/>
    <p:sldId id="308" r:id="rId7"/>
    <p:sldId id="376" r:id="rId8"/>
    <p:sldId id="304" r:id="rId9"/>
    <p:sldId id="336" r:id="rId10"/>
    <p:sldId id="337" r:id="rId11"/>
    <p:sldId id="338" r:id="rId12"/>
    <p:sldId id="339" r:id="rId13"/>
    <p:sldId id="340" r:id="rId14"/>
    <p:sldId id="342" r:id="rId15"/>
    <p:sldId id="331" r:id="rId16"/>
    <p:sldId id="388" r:id="rId17"/>
    <p:sldId id="378" r:id="rId18"/>
    <p:sldId id="387" r:id="rId19"/>
    <p:sldId id="377" r:id="rId20"/>
    <p:sldId id="379" r:id="rId21"/>
    <p:sldId id="380" r:id="rId22"/>
    <p:sldId id="381" r:id="rId23"/>
    <p:sldId id="389" r:id="rId24"/>
    <p:sldId id="390" r:id="rId25"/>
    <p:sldId id="391" r:id="rId26"/>
    <p:sldId id="398" r:id="rId27"/>
    <p:sldId id="392" r:id="rId28"/>
    <p:sldId id="393" r:id="rId29"/>
    <p:sldId id="394" r:id="rId30"/>
    <p:sldId id="395" r:id="rId31"/>
    <p:sldId id="396" r:id="rId32"/>
    <p:sldId id="397" r:id="rId33"/>
    <p:sldId id="317" r:id="rId34"/>
    <p:sldId id="318" r:id="rId35"/>
    <p:sldId id="319" r:id="rId36"/>
    <p:sldId id="343" r:id="rId37"/>
    <p:sldId id="310" r:id="rId38"/>
    <p:sldId id="399" r:id="rId39"/>
    <p:sldId id="400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408" r:id="rId48"/>
    <p:sldId id="409" r:id="rId49"/>
    <p:sldId id="410" r:id="rId50"/>
    <p:sldId id="411" r:id="rId51"/>
    <p:sldId id="412" r:id="rId52"/>
    <p:sldId id="333" r:id="rId53"/>
    <p:sldId id="346" r:id="rId54"/>
    <p:sldId id="347" r:id="rId55"/>
    <p:sldId id="348" r:id="rId56"/>
    <p:sldId id="350" r:id="rId57"/>
    <p:sldId id="351" r:id="rId58"/>
    <p:sldId id="371" r:id="rId59"/>
    <p:sldId id="413" r:id="rId60"/>
    <p:sldId id="414" r:id="rId61"/>
    <p:sldId id="415" r:id="rId62"/>
    <p:sldId id="416" r:id="rId63"/>
    <p:sldId id="417" r:id="rId64"/>
    <p:sldId id="418" r:id="rId65"/>
    <p:sldId id="419" r:id="rId66"/>
    <p:sldId id="420" r:id="rId67"/>
    <p:sldId id="421" r:id="rId68"/>
    <p:sldId id="422" r:id="rId69"/>
    <p:sldId id="423" r:id="rId70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41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5CACF8-AB30-429A-B770-DEFA735CDFA2}" type="datetimeFigureOut">
              <a:rPr lang="fr-FR" altLang="fr-FR"/>
              <a:pPr>
                <a:defRPr/>
              </a:pPr>
              <a:t>04/03/2015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C8BE62-F0C3-42F0-8002-2EE210F2F0F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7143512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 eaLnBrk="1" hangingPunct="1">
              <a:defRPr sz="1200">
                <a:latin typeface="Candara" panose="020E0502030303020204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CEB3A6-4D9B-4650-A074-17BA453B35A5}" type="datetimeFigureOut">
              <a:rPr lang="fr-FR" altLang="fr-FR"/>
              <a:pPr>
                <a:defRPr/>
              </a:pPr>
              <a:t>04/03/2015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pPr lvl="0"/>
            <a:endParaRPr lang="fr-FR" noProof="0" dirty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smtClean="0"/>
              <a:t>Modifiez les styles du texte du masque</a:t>
            </a:r>
          </a:p>
          <a:p>
            <a:pPr lvl="1"/>
            <a:r>
              <a:rPr lang="fr-FR" altLang="fr-FR" noProof="0" smtClean="0"/>
              <a:t>Deuxième niveau</a:t>
            </a:r>
          </a:p>
          <a:p>
            <a:pPr lvl="2"/>
            <a:r>
              <a:rPr lang="fr-FR" altLang="fr-FR" noProof="0" smtClean="0"/>
              <a:t>Troisième niveau</a:t>
            </a:r>
          </a:p>
          <a:p>
            <a:pPr lvl="3"/>
            <a:r>
              <a:rPr lang="fr-FR" altLang="fr-FR" noProof="0" smtClean="0"/>
              <a:t>Quatrième niveau</a:t>
            </a:r>
          </a:p>
          <a:p>
            <a:pPr lvl="4"/>
            <a:r>
              <a:rPr lang="fr-FR" alt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 eaLnBrk="1" hangingPunct="1">
              <a:defRPr sz="1200">
                <a:latin typeface="Candara" panose="020E0502030303020204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D5D222-6497-4CC7-B3DA-6790824A04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766745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solidFill>
                  <a:srgbClr val="FFFF00"/>
                </a:solidFill>
              </a:rPr>
              <a:t>Performance des cheptels (de la conduite à la diversification)</a:t>
            </a:r>
          </a:p>
          <a:p>
            <a:r>
              <a:rPr lang="fr-FR" altLang="fr-FR" smtClean="0">
                <a:solidFill>
                  <a:srgbClr val="FFFF00"/>
                </a:solidFill>
              </a:rPr>
              <a:t>Abeilles: démarches « amélioration du cheptel » et « marché » (IGP)</a:t>
            </a:r>
          </a:p>
          <a:p>
            <a:r>
              <a:rPr lang="fr-FR" altLang="fr-FR" smtClean="0">
                <a:solidFill>
                  <a:srgbClr val="F8F7F3"/>
                </a:solidFill>
              </a:rPr>
              <a:t>Fertilité des sols, du territoire à la parcelle</a:t>
            </a:r>
          </a:p>
          <a:p>
            <a:r>
              <a:rPr lang="fr-FR" altLang="fr-FR" smtClean="0">
                <a:solidFill>
                  <a:srgbClr val="F8F7F3"/>
                </a:solidFill>
              </a:rPr>
              <a:t>Introduction de matériel végétal/essais variétaux</a:t>
            </a:r>
          </a:p>
          <a:p>
            <a:r>
              <a:rPr lang="fr-FR" altLang="fr-FR" smtClean="0">
                <a:solidFill>
                  <a:srgbClr val="F8F7F3"/>
                </a:solidFill>
              </a:rPr>
              <a:t>Connaissance des ravageurs (Ralstonia, mouches)</a:t>
            </a:r>
          </a:p>
          <a:p>
            <a:r>
              <a:rPr lang="fr-FR" altLang="fr-FR" smtClean="0">
                <a:solidFill>
                  <a:srgbClr val="F8F7F3"/>
                </a:solidFill>
              </a:rPr>
              <a:t>ITK bas intrants de synthèse (plantes de service, paillage, rotations, recours aux auxiliaires biologiques)</a:t>
            </a:r>
          </a:p>
          <a:p>
            <a:endParaRPr lang="fr-FR" altLang="fr-FR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365" name="Espace réservé du numéro de diapositiv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262B0954-F108-4F2D-964E-1296B5FC8782}" type="slidenum">
              <a:rPr lang="fr-FR" altLang="fr-FR" smtClean="0"/>
              <a:pPr/>
              <a:t>9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501532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A4459470-2C07-4FF0-8B3B-555A055826B5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39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5301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2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5303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5304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0068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6C3C41C5-EB85-45B3-9A0A-FF81BA980429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40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7348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7349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50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7351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7352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86971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AF1F23CA-3284-472A-B2FF-968642665100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9397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8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9399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9400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1677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78271427-40AC-4AA0-B7CE-C125AEAFF1B1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42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1445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1448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5188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CDF7A7FB-3624-4317-83D6-6F6684BD2A53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3493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4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3495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3496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80667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A143A78D-96E2-44FC-BDA0-DA8619E1881A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5541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2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5543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5544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8604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2FDE6357-E104-416B-8BD2-EE29534441C8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45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7588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7589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90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7591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7592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80401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4C44443A-41AF-4F6D-8D53-DD98E3C5EBC6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46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9636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9637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8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9639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69640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7702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5D8BA3CE-38C8-4BE4-B369-420C8C78E0CF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47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1684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1685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6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1687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1688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3955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14D3467D-BAE6-4841-8C72-853C2F57B3AD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48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3732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3733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4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3735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3736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339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/>
              <a:t>Traitement facteurs limitants et urgences (santé animale, ex. FVR) </a:t>
            </a:r>
          </a:p>
          <a:p>
            <a:r>
              <a:rPr lang="fr-FR" altLang="fr-FR" smtClean="0"/>
              <a:t>Cap sur recherche appliquée / lien fort recherche </a:t>
            </a:r>
            <a:r>
              <a:rPr lang="fr-FR" altLang="fr-FR" sz="2400" smtClean="0"/>
              <a:t>(UMT)</a:t>
            </a:r>
          </a:p>
          <a:p>
            <a:r>
              <a:rPr lang="fr-FR" altLang="fr-FR" smtClean="0"/>
              <a:t>Réorientation partielle du dispositif recherche pour l’aligner avec les besoins du développement</a:t>
            </a:r>
          </a:p>
          <a:p>
            <a:r>
              <a:rPr lang="fr-FR" altLang="fr-FR" smtClean="0"/>
              <a:t>Emphase expérimentation/transfert à partir des connaissances existantes</a:t>
            </a:r>
          </a:p>
          <a:p>
            <a:endParaRPr lang="fr-FR" altLang="fr-FR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413" name="Espace réservé du numéro de diapositiv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39B94A4B-8CEF-47F1-94F3-E06B9748424B}" type="slidenum">
              <a:rPr lang="fr-FR" altLang="fr-FR" smtClean="0"/>
              <a:pPr/>
              <a:t>10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36685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712EF6BC-76B4-4E95-BCEA-FC324EE347D1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49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5780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5781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2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5783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5784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4077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D5223AFF-1A25-4C82-8AEA-609070C09C3D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50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7828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7829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7831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7832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46477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FA031691-160D-48BB-9D3C-8F4C4D3FF445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51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9876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9877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8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9879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79880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35767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Ces enjeux s’inscrivent dans le cadre des mesures du CIOM</a:t>
            </a: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987E87-44A9-488F-837A-FF47BE0006F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3449168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Ces enjeux s’inscrivent dans le cadre des mesures du CIOM</a:t>
            </a: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987E87-44A9-488F-837A-FF47BE0006F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633140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Ces enjeux s’inscrivent dans le cadre des mesures du CIOM</a:t>
            </a: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987E87-44A9-488F-837A-FF47BE0006F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699492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Ces enjeux s’inscrivent dans le cadre des mesures du CIOM</a:t>
            </a: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987E87-44A9-488F-837A-FF47BE0006F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297122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Ces enjeux s’inscrivent dans le cadre des mesures du CIOM</a:t>
            </a: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987E87-44A9-488F-837A-FF47BE0006F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19165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/>
              <a:t>Ces enjeux s’inscrivent dans le cadre des mesures du CIOM</a:t>
            </a: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987E87-44A9-488F-837A-FF47BE0006F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02844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/>
              <a:t>Traitement facteurs limitants et urgences (santé animale, ex. FVR) </a:t>
            </a:r>
          </a:p>
          <a:p>
            <a:r>
              <a:rPr lang="fr-FR" altLang="fr-FR" smtClean="0"/>
              <a:t>Cap sur recherche appliquée / lien fort recherche </a:t>
            </a:r>
            <a:r>
              <a:rPr lang="fr-FR" altLang="fr-FR" sz="2400" smtClean="0"/>
              <a:t>(UMT)</a:t>
            </a:r>
          </a:p>
          <a:p>
            <a:r>
              <a:rPr lang="fr-FR" altLang="fr-FR" smtClean="0"/>
              <a:t>Réorientation partielle du dispositif recherche pour l’aligner avec les besoins du développement</a:t>
            </a:r>
          </a:p>
          <a:p>
            <a:r>
              <a:rPr lang="fr-FR" altLang="fr-FR" smtClean="0"/>
              <a:t>Emphase expérimentation/transfert à partir des connaissances existantes</a:t>
            </a:r>
          </a:p>
          <a:p>
            <a:endParaRPr lang="fr-FR" altLang="fr-FR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461" name="Espace réservé du numéro de diapositiv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33CC6DBC-048A-4140-97D6-A63DF6ADF257}" type="slidenum">
              <a:rPr lang="fr-FR" altLang="fr-FR" smtClean="0"/>
              <a:pPr/>
              <a:t>11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369918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solidFill>
                  <a:schemeClr val="bg1"/>
                </a:solidFill>
              </a:rPr>
              <a:t>Augmentation des ruches 3600 à 5500 (971), de la production cunicole (972); diminution des coûts de l’alimentation animale</a:t>
            </a:r>
          </a:p>
          <a:p>
            <a:r>
              <a:rPr lang="fr-FR" altLang="fr-FR" smtClean="0">
                <a:solidFill>
                  <a:schemeClr val="bg1"/>
                </a:solidFill>
              </a:rPr>
              <a:t>Améliorations génétiques des cheptels (bovins, abeilles, …)</a:t>
            </a:r>
          </a:p>
          <a:p>
            <a:r>
              <a:rPr lang="fr-FR" altLang="fr-FR" smtClean="0">
                <a:solidFill>
                  <a:schemeClr val="bg1"/>
                </a:solidFill>
              </a:rPr>
              <a:t>Réduction des intrants grâce aux plantes de couverture; amélioration de la production de tomates grâce aux plantes hôtes; lutte biologique sous abri contre les aleurodes</a:t>
            </a:r>
          </a:p>
          <a:p>
            <a:pPr eaLnBrk="1" hangingPunct="1"/>
            <a:endParaRPr lang="fr-FR" altLang="fr-FR" smtClean="0">
              <a:solidFill>
                <a:schemeClr val="bg1"/>
              </a:solidFill>
            </a:endParaRPr>
          </a:p>
          <a:p>
            <a:pPr eaLnBrk="1" hangingPunct="1"/>
            <a:r>
              <a:rPr lang="fr-FR" altLang="fr-FR" smtClean="0">
                <a:solidFill>
                  <a:schemeClr val="bg1"/>
                </a:solidFill>
              </a:rPr>
              <a:t>Transfert</a:t>
            </a:r>
          </a:p>
          <a:p>
            <a:pPr eaLnBrk="1" hangingPunct="1"/>
            <a:r>
              <a:rPr lang="fr-FR" altLang="fr-FR" smtClean="0">
                <a:solidFill>
                  <a:schemeClr val="bg1"/>
                </a:solidFill>
              </a:rPr>
              <a:t>Participants aux expérimentations</a:t>
            </a:r>
          </a:p>
          <a:p>
            <a:pPr eaLnBrk="1" hangingPunct="1"/>
            <a:r>
              <a:rPr lang="fr-FR" altLang="fr-FR" smtClean="0">
                <a:solidFill>
                  <a:schemeClr val="bg1"/>
                </a:solidFill>
              </a:rPr>
              <a:t>Démonstrations </a:t>
            </a:r>
            <a:r>
              <a:rPr lang="fr-FR" altLang="fr-FR" i="1" smtClean="0">
                <a:solidFill>
                  <a:schemeClr val="bg1"/>
                </a:solidFill>
              </a:rPr>
              <a:t>in situ </a:t>
            </a:r>
            <a:r>
              <a:rPr lang="fr-FR" altLang="fr-FR" smtClean="0">
                <a:solidFill>
                  <a:schemeClr val="bg1"/>
                </a:solidFill>
              </a:rPr>
              <a:t>ou en ferme expérimentale (station, établissement agricole)</a:t>
            </a:r>
          </a:p>
          <a:p>
            <a:pPr eaLnBrk="1" hangingPunct="1"/>
            <a:r>
              <a:rPr lang="fr-FR" altLang="fr-FR" smtClean="0">
                <a:solidFill>
                  <a:schemeClr val="bg1"/>
                </a:solidFill>
              </a:rPr>
              <a:t>Ateliers pilotes</a:t>
            </a:r>
          </a:p>
          <a:p>
            <a:pPr eaLnBrk="1" hangingPunct="1"/>
            <a:r>
              <a:rPr lang="fr-FR" altLang="fr-FR" smtClean="0">
                <a:solidFill>
                  <a:schemeClr val="bg1"/>
                </a:solidFill>
              </a:rPr>
              <a:t>Mission d’expertise (exemple IT2 agronome; expert banane: bord champ reconaissance parasites, ITK, etc; avec OP, agriculteurs mb réseau</a:t>
            </a:r>
          </a:p>
          <a:p>
            <a:pPr eaLnBrk="1" hangingPunct="1"/>
            <a:r>
              <a:rPr lang="fr-FR" altLang="fr-FR" smtClean="0">
                <a:solidFill>
                  <a:schemeClr val="bg1"/>
                </a:solidFill>
              </a:rPr>
              <a:t>Journées démonstrations: élargissement publics potentiels</a:t>
            </a:r>
          </a:p>
          <a:p>
            <a:pPr eaLnBrk="1" hangingPunct="1"/>
            <a:r>
              <a:rPr lang="fr-FR" altLang="fr-FR" smtClean="0">
                <a:solidFill>
                  <a:schemeClr val="bg1"/>
                </a:solidFill>
              </a:rPr>
              <a:t>Formations qualifiantes, stages</a:t>
            </a:r>
          </a:p>
          <a:p>
            <a:pPr eaLnBrk="1" hangingPunct="1"/>
            <a:r>
              <a:rPr lang="fr-FR" altLang="fr-FR" smtClean="0">
                <a:solidFill>
                  <a:schemeClr val="bg1"/>
                </a:solidFill>
              </a:rPr>
              <a:t>Documents techniques</a:t>
            </a:r>
          </a:p>
          <a:p>
            <a:endParaRPr lang="fr-FR" altLang="fr-FR" smtClean="0"/>
          </a:p>
          <a:p>
            <a:endParaRPr lang="fr-FR" altLang="fr-FR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509" name="Espace réservé du numéro de diapositiv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0CC916EF-2090-42FB-8E1E-361140174588}" type="slidenum">
              <a:rPr lang="fr-FR" altLang="fr-FR" smtClean="0"/>
              <a:pPr/>
              <a:t>12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74419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7EF37CD8-6076-4954-9090-1ECC94B6056A}" type="slidenum">
              <a:rPr lang="fr-FR" altLang="fr-FR" smtClean="0"/>
              <a:pPr/>
              <a:t>28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79419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1B2273B5-BD57-4840-B20E-E799BA200DE9}" type="slidenum">
              <a:rPr lang="fr-FR" altLang="fr-FR" smtClean="0"/>
              <a:pPr/>
              <a:t>29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57235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9FE8183A-C511-420E-AE6B-712B4DF1478A}" type="slidenum">
              <a:rPr lang="fr-FR" altLang="fr-FR" smtClean="0"/>
              <a:pPr/>
              <a:t>30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870269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FC69D660-A5E2-4731-ADEE-2597E91F6081}" type="slidenum">
              <a:rPr lang="fr-FR" altLang="fr-FR" smtClean="0"/>
              <a:pPr/>
              <a:t>31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22075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fld id="{51245F30-B4D1-4A46-B219-179F147044A1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38</a:t>
            </a:fld>
            <a:endParaRPr lang="fr-FR" altLang="fr-F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3253" name="Rectangle 3"/>
          <p:cNvSpPr>
            <a:spLocks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679450" y="4714875"/>
            <a:ext cx="54403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3255" name="Text Box 5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53256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127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1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idx="10"/>
          </p:nvPr>
        </p:nvSpPr>
        <p:spPr>
          <a:xfrm>
            <a:off x="5164138" y="6196013"/>
            <a:ext cx="3767137" cy="461962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fr-FR"/>
              <a:t>26/02/15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idx="11"/>
          </p:nvPr>
        </p:nvSpPr>
        <p:spPr>
          <a:xfrm>
            <a:off x="193675" y="6016625"/>
            <a:ext cx="3767138" cy="822325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fr-FR"/>
              <a:t>COPIL RITA - Paris, le 17 Juillet 2014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2"/>
          </p:nvPr>
        </p:nvSpPr>
        <p:spPr>
          <a:xfrm>
            <a:off x="3990975" y="6196013"/>
            <a:ext cx="1143000" cy="4619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6889D9E-1025-45A1-A3F5-B7DE1F537A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3536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/>
          <a:lstStyle/>
          <a:p>
            <a:fld id="{DC18004D-E7CB-43CC-99B8-49EE437C617E}" type="datetime1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/>
          <a:lstStyle/>
          <a:p>
            <a:fld id="{BC16E654-2390-8A48-AE23-66D4B03C231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7510409" y="0"/>
            <a:ext cx="1633591" cy="24657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1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1)Contexte</a:t>
            </a:r>
          </a:p>
          <a:p>
            <a:pPr algn="ctr"/>
            <a:r>
              <a:rPr lang="fr-FR" sz="1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Problématique</a:t>
            </a:r>
          </a:p>
          <a:p>
            <a:pPr algn="ctr"/>
            <a:endParaRPr lang="fr-FR" sz="900" b="0" i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fr-FR" sz="1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2)Matériels</a:t>
            </a:r>
            <a:r>
              <a:rPr lang="fr-FR" sz="1400" b="0" i="1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et méthode</a:t>
            </a:r>
          </a:p>
          <a:p>
            <a:pPr algn="ctr"/>
            <a:endParaRPr lang="fr-FR" sz="800" b="0" i="1" cap="none" spc="0" baseline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fr-FR" sz="1400" b="0" i="1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3)Résultats</a:t>
            </a:r>
          </a:p>
          <a:p>
            <a:pPr algn="ctr"/>
            <a:endParaRPr lang="fr-FR" sz="800" b="0" i="1" cap="none" spc="0" baseline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fr-FR" sz="1400" b="0" i="1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4)Objectifs stratégiques &amp; Plans d’actions</a:t>
            </a:r>
          </a:p>
          <a:p>
            <a:pPr algn="ctr"/>
            <a:endParaRPr lang="fr-FR" sz="800" b="0" i="1" cap="none" spc="0" baseline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fr-FR" sz="1400" b="0" i="1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5)Conclusion</a:t>
            </a:r>
            <a:endParaRPr lang="fr-FR" sz="1400" b="0" i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102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theme" Target="../theme/theme1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US" altLang="fr-FR" smtClean="0"/>
          </a:p>
        </p:txBody>
      </p:sp>
      <p:sp>
        <p:nvSpPr>
          <p:cNvPr id="10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17" name="Espace réservé du contenu 7"/>
          <p:cNvSpPr txBox="1">
            <a:spLocks/>
          </p:cNvSpPr>
          <p:nvPr userDrawn="1"/>
        </p:nvSpPr>
        <p:spPr>
          <a:xfrm>
            <a:off x="1979613" y="6494463"/>
            <a:ext cx="4895850" cy="36353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fr-FR" altLang="fr-FR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3e séminaire national des RITA – SIA –</a:t>
            </a:r>
            <a:r>
              <a:rPr lang="fr-FR" altLang="fr-FR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27/2/15 - </a:t>
            </a:r>
            <a:fld id="{A4D009FC-B30D-4A5D-9B8B-280E263A5D37}" type="slidenum">
              <a:rPr lang="fr-FR" altLang="fr-FR" sz="2000" baseline="30000" smtClean="0"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spcBef>
                  <a:spcPct val="20000"/>
                </a:spcBef>
                <a:buClr>
                  <a:schemeClr val="accent1"/>
                </a:buClr>
                <a:buSzPct val="100000"/>
                <a:defRPr/>
              </a:pPr>
              <a:t>‹N°›</a:t>
            </a:fld>
            <a:endParaRPr lang="fr-FR" altLang="fr-FR" sz="2000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Image 2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5805488"/>
            <a:ext cx="8715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Image 2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311900"/>
            <a:ext cx="8731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Image 2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5884863"/>
            <a:ext cx="72072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Image 2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913"/>
            <a:ext cx="13208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5184" r:id="rId1"/>
    <p:sldLayoutId id="2147485185" r:id="rId2"/>
    <p:sldLayoutId id="2147485187" r:id="rId3"/>
    <p:sldLayoutId id="2147485188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  <a:ea typeface="MS PGothic" pitchFamily="34" charset="-128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  <a:ea typeface="MS PGothic" pitchFamily="34" charset="-128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  <a:ea typeface="MS PGothic" pitchFamily="34" charset="-128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  <a:ea typeface="MS PGothic" pitchFamily="34" charset="-128"/>
          <a:cs typeface="MS P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slide" Target="slide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slide" Target="slide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re 2"/>
          <p:cNvSpPr>
            <a:spLocks noGrp="1"/>
          </p:cNvSpPr>
          <p:nvPr>
            <p:ph type="title"/>
          </p:nvPr>
        </p:nvSpPr>
        <p:spPr>
          <a:xfrm>
            <a:off x="539750" y="765175"/>
            <a:ext cx="7920038" cy="410368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fr-FR" altLang="fr-FR" b="1" i="1" smtClean="0"/>
              <a:t>Troisième séminaire</a:t>
            </a:r>
            <a:br>
              <a:rPr lang="fr-FR" altLang="fr-FR" b="1" i="1" smtClean="0"/>
            </a:br>
            <a:r>
              <a:rPr lang="fr-FR" altLang="fr-FR" b="1" i="1" smtClean="0"/>
              <a:t>des RITA</a:t>
            </a:r>
            <a:br>
              <a:rPr lang="fr-FR" altLang="fr-FR" b="1" i="1" smtClean="0"/>
            </a:br>
            <a:r>
              <a:rPr lang="fr-FR" altLang="fr-FR" b="1" i="1" smtClean="0"/>
              <a:t/>
            </a:r>
            <a:br>
              <a:rPr lang="fr-FR" altLang="fr-FR" b="1" i="1" smtClean="0"/>
            </a:br>
            <a:r>
              <a:rPr lang="fr-FR" altLang="fr-FR" b="1" i="1" smtClean="0"/>
              <a:t>27 Février 2015</a:t>
            </a:r>
            <a:br>
              <a:rPr lang="fr-FR" altLang="fr-FR" b="1" i="1" smtClean="0"/>
            </a:br>
            <a:r>
              <a:rPr lang="fr-FR" altLang="fr-FR" b="1" i="1" smtClean="0"/>
              <a:t/>
            </a:r>
            <a:br>
              <a:rPr lang="fr-FR" altLang="fr-FR" b="1" i="1" smtClean="0"/>
            </a:br>
            <a:r>
              <a:rPr lang="fr-FR" altLang="fr-FR" b="1" i="1" smtClean="0"/>
              <a:t/>
            </a:r>
            <a:br>
              <a:rPr lang="fr-FR" altLang="fr-FR" b="1" i="1" smtClean="0"/>
            </a:br>
            <a:r>
              <a:rPr lang="fr-FR" altLang="fr-FR" sz="3600" b="1" i="1" smtClean="0">
                <a:solidFill>
                  <a:srgbClr val="F4A16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Lancement de la phase 2</a:t>
            </a:r>
            <a:br>
              <a:rPr lang="fr-FR" altLang="fr-FR" sz="3600" b="1" i="1" smtClean="0">
                <a:solidFill>
                  <a:srgbClr val="F4A16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fr-FR" altLang="fr-FR" sz="3600" b="1" i="1" smtClean="0">
                <a:solidFill>
                  <a:srgbClr val="F4A16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2015 – 2020 (RITA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contenu 1"/>
          <p:cNvSpPr>
            <a:spLocks noGrp="1"/>
          </p:cNvSpPr>
          <p:nvPr>
            <p:ph idx="1"/>
          </p:nvPr>
        </p:nvSpPr>
        <p:spPr>
          <a:xfrm>
            <a:off x="898525" y="1701800"/>
            <a:ext cx="7561263" cy="4895850"/>
          </a:xfrm>
        </p:spPr>
        <p:txBody>
          <a:bodyPr/>
          <a:lstStyle/>
          <a:p>
            <a:pPr marL="457200" indent="-457200" eaLnBrk="1" hangingPunct="1">
              <a:buFont typeface="Century Gothic" panose="020B0502020202020204" pitchFamily="34" charset="0"/>
              <a:buAutoNum type="arabicPeriod"/>
            </a:pPr>
            <a:r>
              <a:rPr lang="fr-FR" altLang="fr-FR" b="1" smtClean="0"/>
              <a:t>Expérimentation/transfert à partir des connaissances existantes, prises en compte par les instituts techniques</a:t>
            </a:r>
          </a:p>
          <a:p>
            <a:pPr marL="457200" indent="-457200" eaLnBrk="1" hangingPunct="1">
              <a:buFont typeface="Wingdings 3" panose="05040102010807070707" pitchFamily="18" charset="2"/>
              <a:buNone/>
            </a:pPr>
            <a:endParaRPr lang="fr-FR" altLang="fr-FR" b="1" smtClean="0"/>
          </a:p>
          <a:p>
            <a:pPr marL="457200" indent="-457200" eaLnBrk="1" hangingPunct="1">
              <a:buFont typeface="Century Gothic" panose="020B0502020202020204" pitchFamily="34" charset="0"/>
              <a:buAutoNum type="arabicPeriod"/>
            </a:pPr>
            <a:r>
              <a:rPr lang="fr-FR" altLang="fr-FR" b="1" smtClean="0"/>
              <a:t>Partenaires professionnels affaiblis: une programme R/D aux couleurs de la recherche</a:t>
            </a:r>
          </a:p>
          <a:p>
            <a:pPr marL="457200" indent="-457200" eaLnBrk="1" hangingPunct="1">
              <a:buFont typeface="Wingdings 3" panose="05040102010807070707" pitchFamily="18" charset="2"/>
              <a:buNone/>
            </a:pPr>
            <a:endParaRPr lang="fr-FR" altLang="fr-FR" b="1" smtClean="0"/>
          </a:p>
          <a:p>
            <a:pPr marL="457200" indent="-457200" eaLnBrk="1" hangingPunct="1">
              <a:buFont typeface="Century Gothic" panose="020B0502020202020204" pitchFamily="34" charset="0"/>
              <a:buAutoNum type="arabicPeriod"/>
            </a:pPr>
            <a:r>
              <a:rPr lang="fr-FR" altLang="fr-FR" b="1" smtClean="0"/>
              <a:t>Partenaires professionnels affaiblis, partenaires scientifiques peu présents: un programme d’actions d’urgence</a:t>
            </a:r>
          </a:p>
          <a:p>
            <a:pPr marL="457200" indent="-457200" eaLnBrk="1" hangingPunct="1">
              <a:buFont typeface="Wingdings 3" panose="05040102010807070707" pitchFamily="18" charset="2"/>
              <a:buNone/>
            </a:pPr>
            <a:endParaRPr lang="fr-FR" altLang="fr-FR" b="1" smtClean="0"/>
          </a:p>
          <a:p>
            <a:pPr marL="457200" indent="-457200" eaLnBrk="1" hangingPunct="1">
              <a:buFont typeface="Century Gothic" panose="020B0502020202020204" pitchFamily="34" charset="0"/>
              <a:buAutoNum type="arabicPeriod"/>
            </a:pPr>
            <a:r>
              <a:rPr lang="fr-FR" altLang="fr-FR" b="1" smtClean="0"/>
              <a:t>Présence marquée des professionnels, support des collectivités: un programme R/D – D co-construit (recherche + instituts techniques)</a:t>
            </a:r>
            <a:endParaRPr lang="fr-FR" altLang="fr-FR" b="1" smtClean="0">
              <a:solidFill>
                <a:srgbClr val="FFFF00"/>
              </a:solidFill>
            </a:endParaRPr>
          </a:p>
          <a:p>
            <a:pPr marL="457200" indent="-457200" eaLnBrk="1" hangingPunct="1"/>
            <a:endParaRPr lang="fr-FR" altLang="fr-FR" smtClean="0"/>
          </a:p>
          <a:p>
            <a:pPr marL="457200" indent="-457200" eaLnBrk="1" hangingPunct="1"/>
            <a:endParaRPr lang="fr-FR" altLang="fr-FR" smtClean="0"/>
          </a:p>
          <a:p>
            <a:pPr marL="457200" indent="-457200" eaLnBrk="1" hangingPunct="1"/>
            <a:endParaRPr lang="fr-FR" altLang="fr-FR" smtClean="0"/>
          </a:p>
          <a:p>
            <a:pPr marL="457200" indent="-457200" eaLnBrk="1" hangingPunct="1"/>
            <a:endParaRPr lang="fr-FR" altLang="fr-FR" smtClean="0"/>
          </a:p>
        </p:txBody>
      </p:sp>
      <p:sp>
        <p:nvSpPr>
          <p:cNvPr id="16387" name="Titre 2"/>
          <p:cNvSpPr>
            <a:spLocks noGrp="1"/>
          </p:cNvSpPr>
          <p:nvPr>
            <p:ph type="title"/>
          </p:nvPr>
        </p:nvSpPr>
        <p:spPr>
          <a:xfrm>
            <a:off x="34925" y="884238"/>
            <a:ext cx="8120063" cy="673100"/>
          </a:xfrm>
        </p:spPr>
        <p:txBody>
          <a:bodyPr/>
          <a:lstStyle/>
          <a:p>
            <a:pPr eaLnBrk="1" hangingPunct="1"/>
            <a:r>
              <a:rPr lang="fr-FR" altLang="fr-FR" sz="3600" b="1" i="1" smtClean="0"/>
              <a:t>Des constructions différentes</a:t>
            </a:r>
            <a:endParaRPr lang="fr-FR" altLang="fr-FR" sz="3600" smtClean="0"/>
          </a:p>
        </p:txBody>
      </p:sp>
      <p:sp>
        <p:nvSpPr>
          <p:cNvPr id="16388" name="Titre 2"/>
          <p:cNvSpPr txBox="1">
            <a:spLocks/>
          </p:cNvSpPr>
          <p:nvPr/>
        </p:nvSpPr>
        <p:spPr bwMode="auto">
          <a:xfrm>
            <a:off x="-36513" y="-26988"/>
            <a:ext cx="7400926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Caractéristiques RITA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contenu 1"/>
          <p:cNvSpPr>
            <a:spLocks noGrp="1"/>
          </p:cNvSpPr>
          <p:nvPr>
            <p:ph idx="1"/>
          </p:nvPr>
        </p:nvSpPr>
        <p:spPr>
          <a:xfrm>
            <a:off x="827088" y="1341438"/>
            <a:ext cx="7200900" cy="5183187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endParaRPr lang="fr-FR" altLang="fr-FR" sz="1200" smtClean="0"/>
          </a:p>
          <a:p>
            <a:pPr eaLnBrk="1" hangingPunct="1"/>
            <a:r>
              <a:rPr lang="fr-FR" altLang="fr-FR" b="1" smtClean="0">
                <a:solidFill>
                  <a:srgbClr val="FFFF00"/>
                </a:solidFill>
              </a:rPr>
              <a:t>Construction et contenus très dépendants du positionnement et du poids institutionnel des partenaires mobilisés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fr-FR" altLang="fr-FR" b="1" smtClean="0">
              <a:solidFill>
                <a:srgbClr val="FFFF00"/>
              </a:solidFill>
            </a:endParaRPr>
          </a:p>
          <a:p>
            <a:pPr eaLnBrk="1" hangingPunct="1"/>
            <a:r>
              <a:rPr lang="fr-FR" altLang="fr-FR" b="1" smtClean="0">
                <a:solidFill>
                  <a:srgbClr val="FFFF00"/>
                </a:solidFill>
              </a:rPr>
              <a:t>Une profession forte et structurée infléchira la R/D en faveur du secteur agricole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fr-FR" altLang="fr-FR" b="1" smtClean="0">
              <a:solidFill>
                <a:srgbClr val="FFFF00"/>
              </a:solidFill>
            </a:endParaRPr>
          </a:p>
          <a:p>
            <a:pPr eaLnBrk="1" hangingPunct="1"/>
            <a:r>
              <a:rPr lang="fr-FR" altLang="fr-FR" b="1" smtClean="0">
                <a:solidFill>
                  <a:srgbClr val="FFFF00"/>
                </a:solidFill>
              </a:rPr>
              <a:t>Dans tous les cas, rôle régulateur des DAAF: poids sur sélections des projets, rôle structurant d’orientation (politiques agricoles)</a:t>
            </a:r>
          </a:p>
          <a:p>
            <a:pPr eaLnBrk="1" hangingPunct="1"/>
            <a:endParaRPr lang="fr-FR" altLang="fr-FR" smtClean="0"/>
          </a:p>
          <a:p>
            <a:pPr eaLnBrk="1" hangingPunct="1"/>
            <a:endParaRPr lang="fr-FR" altLang="fr-FR" smtClean="0"/>
          </a:p>
          <a:p>
            <a:pPr eaLnBrk="1" hangingPunct="1"/>
            <a:endParaRPr lang="fr-FR" altLang="fr-FR" smtClean="0"/>
          </a:p>
          <a:p>
            <a:pPr eaLnBrk="1" hangingPunct="1"/>
            <a:endParaRPr lang="fr-FR" altLang="fr-FR" smtClean="0"/>
          </a:p>
        </p:txBody>
      </p:sp>
      <p:sp>
        <p:nvSpPr>
          <p:cNvPr id="18435" name="Titre 2"/>
          <p:cNvSpPr txBox="1">
            <a:spLocks/>
          </p:cNvSpPr>
          <p:nvPr/>
        </p:nvSpPr>
        <p:spPr bwMode="auto">
          <a:xfrm>
            <a:off x="34925" y="884238"/>
            <a:ext cx="81200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i="1">
                <a:solidFill>
                  <a:schemeClr val="tx2"/>
                </a:solidFill>
              </a:rPr>
              <a:t>Des constructions différentes</a:t>
            </a:r>
            <a:endParaRPr lang="fr-FR" altLang="fr-FR" sz="3600">
              <a:solidFill>
                <a:schemeClr val="tx2"/>
              </a:solidFill>
            </a:endParaRPr>
          </a:p>
        </p:txBody>
      </p:sp>
      <p:sp>
        <p:nvSpPr>
          <p:cNvPr id="18436" name="Titre 2"/>
          <p:cNvSpPr txBox="1">
            <a:spLocks/>
          </p:cNvSpPr>
          <p:nvPr/>
        </p:nvSpPr>
        <p:spPr bwMode="auto">
          <a:xfrm>
            <a:off x="-36513" y="-26988"/>
            <a:ext cx="7400926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Caractéristiques RITA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u contenu 1"/>
          <p:cNvSpPr>
            <a:spLocks noGrp="1"/>
          </p:cNvSpPr>
          <p:nvPr>
            <p:ph idx="1"/>
          </p:nvPr>
        </p:nvSpPr>
        <p:spPr>
          <a:xfrm>
            <a:off x="179388" y="1555750"/>
            <a:ext cx="4311650" cy="4321175"/>
          </a:xfrm>
        </p:spPr>
        <p:txBody>
          <a:bodyPr/>
          <a:lstStyle/>
          <a:p>
            <a:pPr eaLnBrk="1" hangingPunct="1"/>
            <a:r>
              <a:rPr lang="fr-FR" altLang="fr-FR" sz="1800" smtClean="0"/>
              <a:t>Augmentation nb. ruches (971), production cunicole (972); diminution coûts de l’alimentation animale</a:t>
            </a:r>
          </a:p>
          <a:p>
            <a:pPr eaLnBrk="1" hangingPunct="1"/>
            <a:r>
              <a:rPr lang="fr-FR" altLang="fr-FR" sz="1800" smtClean="0"/>
              <a:t>Améliorations génétiques des cheptels (bovins, abeilles, …)</a:t>
            </a:r>
          </a:p>
          <a:p>
            <a:pPr eaLnBrk="1" hangingPunct="1"/>
            <a:r>
              <a:rPr lang="fr-FR" altLang="fr-FR" sz="1800" smtClean="0"/>
              <a:t>Réduction intrants et main d’œuvre (plantes de couverture)</a:t>
            </a:r>
          </a:p>
          <a:p>
            <a:pPr eaLnBrk="1" hangingPunct="1"/>
            <a:r>
              <a:rPr lang="fr-FR" altLang="fr-FR" sz="1800" smtClean="0"/>
              <a:t>Meilleure production solanacées (plantes hôtes)</a:t>
            </a:r>
          </a:p>
          <a:p>
            <a:pPr eaLnBrk="1" hangingPunct="1"/>
            <a:r>
              <a:rPr lang="fr-FR" altLang="fr-FR" sz="1800" smtClean="0"/>
              <a:t>Lutte biologique</a:t>
            </a:r>
          </a:p>
          <a:p>
            <a:pPr eaLnBrk="1" hangingPunct="1"/>
            <a:r>
              <a:rPr lang="fr-FR" altLang="fr-FR" sz="1800" smtClean="0"/>
              <a:t>Amélioration de la fertilité …</a:t>
            </a:r>
          </a:p>
          <a:p>
            <a:pPr eaLnBrk="1" hangingPunct="1"/>
            <a:endParaRPr lang="fr-FR" altLang="fr-FR" sz="1800" smtClean="0"/>
          </a:p>
        </p:txBody>
      </p:sp>
      <p:sp>
        <p:nvSpPr>
          <p:cNvPr id="20483" name="Titre 2"/>
          <p:cNvSpPr>
            <a:spLocks noGrp="1"/>
          </p:cNvSpPr>
          <p:nvPr>
            <p:ph type="title"/>
          </p:nvPr>
        </p:nvSpPr>
        <p:spPr>
          <a:xfrm>
            <a:off x="250825" y="765175"/>
            <a:ext cx="3384550" cy="647700"/>
          </a:xfrm>
        </p:spPr>
        <p:txBody>
          <a:bodyPr/>
          <a:lstStyle/>
          <a:p>
            <a:pPr eaLnBrk="1" hangingPunct="1"/>
            <a:r>
              <a:rPr lang="fr-FR" altLang="fr-FR" sz="3600" b="1" i="1" smtClean="0"/>
              <a:t>Des résultats…</a:t>
            </a:r>
            <a:endParaRPr lang="fr-FR" altLang="fr-FR" sz="3600" smtClean="0"/>
          </a:p>
        </p:txBody>
      </p:sp>
      <p:sp>
        <p:nvSpPr>
          <p:cNvPr id="20484" name="Espace réservé du contenu 1"/>
          <p:cNvSpPr txBox="1">
            <a:spLocks/>
          </p:cNvSpPr>
          <p:nvPr/>
        </p:nvSpPr>
        <p:spPr bwMode="auto">
          <a:xfrm>
            <a:off x="4716463" y="1412875"/>
            <a:ext cx="42926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/>
              <a:t>Participants aux expérimentations</a:t>
            </a:r>
          </a:p>
          <a:p>
            <a:pPr eaLnBrk="1" hangingPunct="1"/>
            <a:r>
              <a:rPr lang="fr-FR" altLang="fr-FR" b="1"/>
              <a:t>Démonstrations </a:t>
            </a:r>
            <a:r>
              <a:rPr lang="fr-FR" altLang="fr-FR" b="1" i="1"/>
              <a:t>in situ </a:t>
            </a:r>
            <a:r>
              <a:rPr lang="fr-FR" altLang="fr-FR" b="1"/>
              <a:t>ou en ferme expérimentale (station, établissement agricole)</a:t>
            </a:r>
          </a:p>
          <a:p>
            <a:pPr eaLnBrk="1" hangingPunct="1"/>
            <a:r>
              <a:rPr lang="fr-FR" altLang="fr-FR" b="1"/>
              <a:t>Missions d’expertise</a:t>
            </a:r>
          </a:p>
          <a:p>
            <a:pPr eaLnBrk="1" hangingPunct="1"/>
            <a:r>
              <a:rPr lang="fr-FR" altLang="fr-FR" b="1"/>
              <a:t>Ateliers pilotes</a:t>
            </a:r>
          </a:p>
          <a:p>
            <a:pPr eaLnBrk="1" hangingPunct="1"/>
            <a:r>
              <a:rPr lang="fr-FR" altLang="fr-FR" b="1"/>
              <a:t>Journées démonstrations: élargissement publics potentiels</a:t>
            </a:r>
          </a:p>
          <a:p>
            <a:pPr eaLnBrk="1" hangingPunct="1"/>
            <a:r>
              <a:rPr lang="fr-FR" altLang="fr-FR" b="1"/>
              <a:t>Formations qualifiantes, stages</a:t>
            </a:r>
          </a:p>
          <a:p>
            <a:pPr eaLnBrk="1" hangingPunct="1"/>
            <a:r>
              <a:rPr lang="fr-FR" altLang="fr-FR" b="1"/>
              <a:t>Documents techniques</a:t>
            </a:r>
            <a:endParaRPr lang="fr-FR" altLang="fr-FR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z="3600" b="1">
                <a:solidFill>
                  <a:srgbClr val="FFFF00"/>
                </a:solidFill>
              </a:rPr>
              <a:t> Mais…</a:t>
            </a:r>
          </a:p>
        </p:txBody>
      </p:sp>
      <p:sp>
        <p:nvSpPr>
          <p:cNvPr id="20485" name="Titre 2"/>
          <p:cNvSpPr txBox="1">
            <a:spLocks/>
          </p:cNvSpPr>
          <p:nvPr/>
        </p:nvSpPr>
        <p:spPr bwMode="auto">
          <a:xfrm>
            <a:off x="4932363" y="765175"/>
            <a:ext cx="3311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1" i="1">
                <a:solidFill>
                  <a:schemeClr val="tx2"/>
                </a:solidFill>
              </a:rPr>
              <a:t>Du transfert…</a:t>
            </a:r>
            <a:endParaRPr lang="fr-FR" altLang="fr-FR" sz="3600">
              <a:solidFill>
                <a:schemeClr val="tx2"/>
              </a:solidFill>
            </a:endParaRPr>
          </a:p>
        </p:txBody>
      </p:sp>
      <p:sp>
        <p:nvSpPr>
          <p:cNvPr id="20486" name="Titre 2"/>
          <p:cNvSpPr txBox="1">
            <a:spLocks/>
          </p:cNvSpPr>
          <p:nvPr/>
        </p:nvSpPr>
        <p:spPr bwMode="auto">
          <a:xfrm>
            <a:off x="-36513" y="-26988"/>
            <a:ext cx="7400926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Caractéristiques RITA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contenu 1"/>
          <p:cNvSpPr>
            <a:spLocks noGrp="1"/>
          </p:cNvSpPr>
          <p:nvPr>
            <p:ph idx="1"/>
          </p:nvPr>
        </p:nvSpPr>
        <p:spPr>
          <a:xfrm>
            <a:off x="225425" y="1484313"/>
            <a:ext cx="8810625" cy="2952750"/>
          </a:xfrm>
        </p:spPr>
        <p:txBody>
          <a:bodyPr/>
          <a:lstStyle/>
          <a:p>
            <a:pPr eaLnBrk="1" hangingPunct="1"/>
            <a:r>
              <a:rPr lang="fr-FR" altLang="fr-FR" sz="3200" smtClean="0"/>
              <a:t>Animation nationale: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mtClean="0"/>
              <a:t>Recenser, évaluer, diffuser résultats expérimentations et méthodes de transfert pertinents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mtClean="0"/>
              <a:t>Stratégie d’identification des bénéficiaires (1</a:t>
            </a:r>
            <a:r>
              <a:rPr lang="fr-FR" altLang="fr-FR" baseline="30000" smtClean="0"/>
              <a:t>er</a:t>
            </a:r>
            <a:r>
              <a:rPr lang="fr-FR" altLang="fr-FR" smtClean="0"/>
              <a:t>, 2</a:t>
            </a:r>
            <a:r>
              <a:rPr lang="fr-FR" altLang="fr-FR" baseline="30000" smtClean="0"/>
              <a:t>ème</a:t>
            </a:r>
            <a:r>
              <a:rPr lang="fr-FR" altLang="fr-FR" smtClean="0"/>
              <a:t>, 3</a:t>
            </a:r>
            <a:r>
              <a:rPr lang="fr-FR" altLang="fr-FR" baseline="30000" smtClean="0"/>
              <a:t>ème</a:t>
            </a:r>
            <a:r>
              <a:rPr lang="fr-FR" altLang="fr-FR" smtClean="0"/>
              <a:t> cercle)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FR" altLang="fr-FR" smtClean="0"/>
              <a:t>Offre globale de formation à développer (VIVEA, FAFSEA, APCA, Enseignement Agricole … </a:t>
            </a:r>
            <a:r>
              <a:rPr lang="fr-FR" altLang="fr-FR" u="sng" smtClean="0"/>
              <a:t>à partir des besoins</a:t>
            </a:r>
          </a:p>
          <a:p>
            <a:pPr eaLnBrk="1" hangingPunct="1"/>
            <a:endParaRPr lang="fr-FR" altLang="fr-FR" smtClean="0"/>
          </a:p>
          <a:p>
            <a:pPr eaLnBrk="1" hangingPunct="1"/>
            <a:endParaRPr lang="fr-FR" altLang="fr-FR" smtClean="0"/>
          </a:p>
        </p:txBody>
      </p:sp>
      <p:sp>
        <p:nvSpPr>
          <p:cNvPr id="22531" name="Titre 2"/>
          <p:cNvSpPr>
            <a:spLocks noGrp="1"/>
          </p:cNvSpPr>
          <p:nvPr>
            <p:ph type="title"/>
          </p:nvPr>
        </p:nvSpPr>
        <p:spPr>
          <a:xfrm>
            <a:off x="468313" y="741363"/>
            <a:ext cx="8120062" cy="815975"/>
          </a:xfrm>
        </p:spPr>
        <p:txBody>
          <a:bodyPr/>
          <a:lstStyle/>
          <a:p>
            <a:pPr eaLnBrk="1" hangingPunct="1"/>
            <a:r>
              <a:rPr lang="fr-FR" altLang="fr-FR" sz="3200" b="1" i="1" smtClean="0"/>
              <a:t>Mutualisation Inter-DOM à améliorer</a:t>
            </a:r>
            <a:endParaRPr lang="fr-FR" altLang="fr-FR" sz="3200" smtClean="0"/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1547813" y="4043363"/>
            <a:ext cx="6119812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fr-FR" altLang="fr-FR" sz="3200" b="1" i="1"/>
              <a:t>Cependant, </a:t>
            </a:r>
            <a:r>
              <a:rPr lang="fr-FR" altLang="fr-FR" sz="3200" b="1" i="1" u="sng"/>
              <a:t>LE</a:t>
            </a:r>
            <a:r>
              <a:rPr lang="fr-FR" altLang="fr-FR" sz="3200" b="1" i="1"/>
              <a:t> résultat global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endParaRPr lang="fr-FR" altLang="fr-FR" b="1" i="1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fr-FR" altLang="fr-FR" b="1" i="1">
                <a:solidFill>
                  <a:srgbClr val="FFFF00"/>
                </a:solidFill>
              </a:rPr>
              <a:t>La conquête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fr-FR" altLang="fr-FR" sz="2400" b="1" i="1">
                <a:solidFill>
                  <a:srgbClr val="FFFF00"/>
                </a:solidFill>
              </a:rPr>
              <a:t>des résultats de la recherche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fr-FR" altLang="fr-FR" sz="3200" b="1" i="1">
                <a:solidFill>
                  <a:srgbClr val="FFFF00"/>
                </a:solidFill>
              </a:rPr>
              <a:t>par le secteur agricole</a:t>
            </a:r>
            <a:endParaRPr lang="fr-FR" altLang="fr-FR" sz="32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22533" name="Titre 2"/>
          <p:cNvSpPr txBox="1">
            <a:spLocks/>
          </p:cNvSpPr>
          <p:nvPr/>
        </p:nvSpPr>
        <p:spPr bwMode="auto">
          <a:xfrm>
            <a:off x="-36513" y="-26988"/>
            <a:ext cx="7400926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Caractéristiques RITA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oneTexte 1"/>
          <p:cNvSpPr txBox="1">
            <a:spLocks noChangeArrowheads="1"/>
          </p:cNvSpPr>
          <p:nvPr/>
        </p:nvSpPr>
        <p:spPr bwMode="auto">
          <a:xfrm>
            <a:off x="4667250" y="3441700"/>
            <a:ext cx="1743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Etudes de cas…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contenu 1"/>
          <p:cNvSpPr>
            <a:spLocks noGrp="1"/>
          </p:cNvSpPr>
          <p:nvPr>
            <p:ph idx="1"/>
          </p:nvPr>
        </p:nvSpPr>
        <p:spPr>
          <a:xfrm>
            <a:off x="971550" y="1700213"/>
            <a:ext cx="7408863" cy="3451225"/>
          </a:xfrm>
        </p:spPr>
        <p:txBody>
          <a:bodyPr/>
          <a:lstStyle/>
          <a:p>
            <a:pPr marL="719138" eaLnBrk="1" hangingPunct="1">
              <a:buFont typeface="Wingdings" panose="05000000000000000000" pitchFamily="2" charset="2"/>
              <a:buChar char="ü"/>
            </a:pPr>
            <a:r>
              <a:rPr lang="fr-FR" altLang="fr-FR" sz="3200" smtClean="0"/>
              <a:t>971 France-Antilles</a:t>
            </a:r>
          </a:p>
          <a:p>
            <a:pPr marL="719138" eaLnBrk="1" hangingPunct="1">
              <a:buFont typeface="Wingdings" panose="05000000000000000000" pitchFamily="2" charset="2"/>
              <a:buChar char="ü"/>
            </a:pPr>
            <a:r>
              <a:rPr lang="fr-FR" altLang="fr-FR" sz="3200" smtClean="0"/>
              <a:t>972 Bovins</a:t>
            </a:r>
          </a:p>
          <a:p>
            <a:pPr marL="719138" eaLnBrk="1" hangingPunct="1">
              <a:buFont typeface="Wingdings" panose="05000000000000000000" pitchFamily="2" charset="2"/>
              <a:buChar char="ü"/>
            </a:pPr>
            <a:r>
              <a:rPr lang="fr-FR" altLang="fr-FR" sz="3200" smtClean="0"/>
              <a:t>973 Guyafer</a:t>
            </a:r>
          </a:p>
          <a:p>
            <a:pPr marL="719138" eaLnBrk="1" hangingPunct="1">
              <a:buFont typeface="Wingdings" panose="05000000000000000000" pitchFamily="2" charset="2"/>
              <a:buChar char="ü"/>
            </a:pPr>
            <a:r>
              <a:rPr lang="fr-FR" altLang="fr-FR" sz="3200" smtClean="0"/>
              <a:t>974 Biofabrique</a:t>
            </a:r>
          </a:p>
          <a:p>
            <a:pPr marL="719138" eaLnBrk="1" hangingPunct="1">
              <a:buFont typeface="Wingdings" panose="05000000000000000000" pitchFamily="2" charset="2"/>
              <a:buChar char="ü"/>
            </a:pPr>
            <a:r>
              <a:rPr lang="fr-FR" altLang="fr-FR" sz="3200" smtClean="0"/>
              <a:t>976 Epidémiologie</a:t>
            </a:r>
          </a:p>
        </p:txBody>
      </p:sp>
      <p:sp>
        <p:nvSpPr>
          <p:cNvPr id="24579" name="Titre 2"/>
          <p:cNvSpPr>
            <a:spLocks noGrp="1"/>
          </p:cNvSpPr>
          <p:nvPr>
            <p:ph type="title"/>
          </p:nvPr>
        </p:nvSpPr>
        <p:spPr>
          <a:xfrm>
            <a:off x="-36513" y="-26988"/>
            <a:ext cx="7775576" cy="936626"/>
          </a:xfrm>
        </p:spPr>
        <p:txBody>
          <a:bodyPr/>
          <a:lstStyle/>
          <a:p>
            <a:pPr algn="ctr" eaLnBrk="1" hangingPunct="1"/>
            <a:r>
              <a:rPr lang="fr-FR" altLang="fr-FR" b="1" smtClean="0">
                <a:solidFill>
                  <a:srgbClr val="FFFF00"/>
                </a:solidFill>
              </a:rPr>
              <a:t>Illustrations RITA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ZoneTexte 1"/>
          <p:cNvSpPr txBox="1">
            <a:spLocks noChangeArrowheads="1"/>
          </p:cNvSpPr>
          <p:nvPr/>
        </p:nvSpPr>
        <p:spPr bwMode="auto">
          <a:xfrm>
            <a:off x="4667250" y="3441700"/>
            <a:ext cx="26114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Guadeloupe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Visionner fichier video 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1" descr="Tiré à part France Antilles (glissé(e)s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-171450"/>
            <a:ext cx="4672012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re 2"/>
          <p:cNvSpPr>
            <a:spLocks noGrp="1"/>
          </p:cNvSpPr>
          <p:nvPr>
            <p:ph type="title"/>
          </p:nvPr>
        </p:nvSpPr>
        <p:spPr>
          <a:xfrm>
            <a:off x="0" y="9525"/>
            <a:ext cx="7588250" cy="165576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fr-FR" altLang="fr-FR" sz="3600" b="1" i="1" smtClean="0">
                <a:solidFill>
                  <a:srgbClr val="F4A16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Tiré à part France Antilles Guadeloupe et Martinique</a:t>
            </a:r>
          </a:p>
        </p:txBody>
      </p:sp>
      <p:sp>
        <p:nvSpPr>
          <p:cNvPr id="27651" name="Espace réservé du contenu 1"/>
          <p:cNvSpPr>
            <a:spLocks noGrp="1"/>
          </p:cNvSpPr>
          <p:nvPr>
            <p:ph idx="1"/>
          </p:nvPr>
        </p:nvSpPr>
        <p:spPr>
          <a:xfrm>
            <a:off x="755650" y="2708275"/>
            <a:ext cx="7408863" cy="2665413"/>
          </a:xfrm>
        </p:spPr>
        <p:txBody>
          <a:bodyPr/>
          <a:lstStyle/>
          <a:p>
            <a:pPr eaLnBrk="1" hangingPunct="1"/>
            <a:r>
              <a:rPr lang="fr-FR" altLang="fr-FR" sz="2800" smtClean="0"/>
              <a:t>Bilan RITA1 en Guadeloupe et en Martinique; accent sur des actions inter-DOM</a:t>
            </a:r>
          </a:p>
          <a:p>
            <a:pPr eaLnBrk="1" hangingPunct="1"/>
            <a:r>
              <a:rPr lang="fr-FR" altLang="fr-FR" sz="2800" smtClean="0"/>
              <a:t>Donner une visibilité "grand public" au RITA</a:t>
            </a:r>
          </a:p>
        </p:txBody>
      </p:sp>
      <p:sp>
        <p:nvSpPr>
          <p:cNvPr id="27652" name="Titre 2"/>
          <p:cNvSpPr txBox="1">
            <a:spLocks/>
          </p:cNvSpPr>
          <p:nvPr/>
        </p:nvSpPr>
        <p:spPr bwMode="auto">
          <a:xfrm>
            <a:off x="484188" y="1676400"/>
            <a:ext cx="705643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chemeClr val="tx2"/>
                </a:solidFill>
              </a:rPr>
              <a:t>Objectifs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contenu 1"/>
          <p:cNvSpPr txBox="1">
            <a:spLocks/>
          </p:cNvSpPr>
          <p:nvPr/>
        </p:nvSpPr>
        <p:spPr bwMode="auto">
          <a:xfrm>
            <a:off x="539750" y="1268413"/>
            <a:ext cx="7408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800">
                <a:solidFill>
                  <a:srgbClr val="FFFFFF"/>
                </a:solidFill>
              </a:rPr>
              <a:t>Choix commun du support et des thèmes retenus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800">
                <a:solidFill>
                  <a:srgbClr val="FFFFFF"/>
                </a:solidFill>
              </a:rPr>
              <a:t>Ecriture des articles par les partenaires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800">
                <a:solidFill>
                  <a:srgbClr val="FFFFFF"/>
                </a:solidFill>
              </a:rPr>
              <a:t>Coordination par les animateurs</a:t>
            </a:r>
          </a:p>
        </p:txBody>
      </p:sp>
      <p:sp>
        <p:nvSpPr>
          <p:cNvPr id="28675" name="Titre 2"/>
          <p:cNvSpPr txBox="1">
            <a:spLocks/>
          </p:cNvSpPr>
          <p:nvPr/>
        </p:nvSpPr>
        <p:spPr bwMode="auto">
          <a:xfrm>
            <a:off x="484188" y="452438"/>
            <a:ext cx="705643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5400" b="1">
                <a:solidFill>
                  <a:schemeClr val="tx2"/>
                </a:solidFill>
              </a:rPr>
              <a:t>Méthode</a:t>
            </a:r>
          </a:p>
        </p:txBody>
      </p:sp>
      <p:sp>
        <p:nvSpPr>
          <p:cNvPr id="28676" name="Espace réservé du contenu 1"/>
          <p:cNvSpPr txBox="1">
            <a:spLocks/>
          </p:cNvSpPr>
          <p:nvPr/>
        </p:nvSpPr>
        <p:spPr bwMode="auto">
          <a:xfrm>
            <a:off x="755650" y="3644900"/>
            <a:ext cx="74088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800">
                <a:solidFill>
                  <a:srgbClr val="FFFFFF"/>
                </a:solidFill>
              </a:rPr>
              <a:t>Tiré à part (12 pages) diffusé simultanément en Guadeloupe et en Martinique :</a:t>
            </a:r>
          </a:p>
          <a:p>
            <a:pPr lvl="2" eaLnBrk="1" hangingPunct="1">
              <a:buFont typeface="Wingdings 3" panose="05040102010807070707" pitchFamily="18" charset="2"/>
              <a:buNone/>
            </a:pPr>
            <a:r>
              <a:rPr lang="fr-FR" altLang="fr-FR" sz="1400">
                <a:solidFill>
                  <a:srgbClr val="FFFF00"/>
                </a:solidFill>
              </a:rPr>
              <a:t>55 000 exemplaires avec le quotidien</a:t>
            </a:r>
          </a:p>
          <a:p>
            <a:pPr lvl="2" eaLnBrk="1" hangingPunct="1">
              <a:buFont typeface="Wingdings 3" panose="05040102010807070707" pitchFamily="18" charset="2"/>
              <a:buNone/>
            </a:pPr>
            <a:r>
              <a:rPr lang="fr-FR" altLang="fr-FR" sz="1400">
                <a:solidFill>
                  <a:srgbClr val="FFFF00"/>
                </a:solidFill>
              </a:rPr>
              <a:t>1 000 exemplaires supplémentaires pour les partenaires et autres acteurs du monde agricole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1800">
                <a:solidFill>
                  <a:srgbClr val="FFFFFF"/>
                </a:solidFill>
              </a:rPr>
              <a:t>Coûts partagés</a:t>
            </a:r>
          </a:p>
        </p:txBody>
      </p:sp>
      <p:sp>
        <p:nvSpPr>
          <p:cNvPr id="28677" name="Titre 2"/>
          <p:cNvSpPr txBox="1">
            <a:spLocks/>
          </p:cNvSpPr>
          <p:nvPr/>
        </p:nvSpPr>
        <p:spPr bwMode="auto">
          <a:xfrm>
            <a:off x="533400" y="2886075"/>
            <a:ext cx="705643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5400" b="1">
                <a:solidFill>
                  <a:schemeClr val="tx2"/>
                </a:solidFill>
              </a:rPr>
              <a:t>Résultat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u contenu 1"/>
          <p:cNvSpPr>
            <a:spLocks noGrp="1"/>
          </p:cNvSpPr>
          <p:nvPr>
            <p:ph idx="1"/>
          </p:nvPr>
        </p:nvSpPr>
        <p:spPr>
          <a:xfrm>
            <a:off x="1042988" y="765175"/>
            <a:ext cx="7489825" cy="5543550"/>
          </a:xfrm>
        </p:spPr>
        <p:txBody>
          <a:bodyPr/>
          <a:lstStyle/>
          <a:p>
            <a:pPr marL="0" indent="0" defTabSz="341313">
              <a:lnSpc>
                <a:spcPct val="90000"/>
              </a:lnSpc>
            </a:pPr>
            <a:r>
              <a:rPr lang="fr-FR" altLang="fr-FR" b="1" smtClean="0"/>
              <a:t>09h30	    Ouverture</a:t>
            </a:r>
          </a:p>
          <a:p>
            <a:pPr marL="0" indent="0" defTabSz="341313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fr-FR" altLang="fr-FR" b="1" smtClean="0"/>
              <a:t>Ordre du jour</a:t>
            </a:r>
          </a:p>
          <a:p>
            <a:pPr marL="0" indent="0" defTabSz="341313">
              <a:lnSpc>
                <a:spcPct val="90000"/>
              </a:lnSpc>
            </a:pPr>
            <a:r>
              <a:rPr lang="fr-FR" altLang="fr-FR" b="1" smtClean="0"/>
              <a:t>09h45		Bilan RITA1 (2011 – 2014)</a:t>
            </a:r>
          </a:p>
          <a:p>
            <a:pPr marL="1257300" lvl="3" indent="0" defTabSz="341313">
              <a:lnSpc>
                <a:spcPct val="90000"/>
              </a:lnSpc>
            </a:pPr>
            <a:r>
              <a:rPr lang="fr-FR" altLang="fr-FR" b="1" smtClean="0">
                <a:solidFill>
                  <a:srgbClr val="FFFF00"/>
                </a:solidFill>
              </a:rPr>
              <a:t>Objectifs et modalités RITA 1</a:t>
            </a:r>
          </a:p>
          <a:p>
            <a:pPr marL="1257300" lvl="3" indent="0" defTabSz="341313">
              <a:lnSpc>
                <a:spcPct val="90000"/>
              </a:lnSpc>
            </a:pPr>
            <a:r>
              <a:rPr lang="fr-FR" altLang="fr-FR" b="1" smtClean="0">
                <a:solidFill>
                  <a:srgbClr val="FFFF00"/>
                </a:solidFill>
              </a:rPr>
              <a:t>Caractéristiques</a:t>
            </a:r>
          </a:p>
          <a:p>
            <a:pPr marL="1257300" lvl="3" indent="0" defTabSz="341313">
              <a:lnSpc>
                <a:spcPct val="90000"/>
              </a:lnSpc>
            </a:pPr>
            <a:r>
              <a:rPr lang="fr-FR" altLang="fr-FR" b="1" smtClean="0">
                <a:solidFill>
                  <a:srgbClr val="FFFF00"/>
                </a:solidFill>
              </a:rPr>
              <a:t>Illustrations</a:t>
            </a:r>
          </a:p>
          <a:p>
            <a:pPr marL="1257300" lvl="3" indent="0" defTabSz="341313">
              <a:lnSpc>
                <a:spcPct val="90000"/>
              </a:lnSpc>
            </a:pPr>
            <a:r>
              <a:rPr lang="fr-FR" altLang="fr-FR" b="1" smtClean="0">
                <a:solidFill>
                  <a:srgbClr val="FFFF00"/>
                </a:solidFill>
              </a:rPr>
              <a:t>Evaluation</a:t>
            </a:r>
          </a:p>
          <a:p>
            <a:pPr marL="0" indent="0" defTabSz="341313">
              <a:lnSpc>
                <a:spcPct val="90000"/>
              </a:lnSpc>
            </a:pPr>
            <a:r>
              <a:rPr lang="fr-FR" altLang="fr-FR" b="1" smtClean="0"/>
              <a:t>10h40		Perspectives RITA 2</a:t>
            </a:r>
          </a:p>
          <a:p>
            <a:pPr marL="1257300" lvl="3" indent="0" defTabSz="341313">
              <a:lnSpc>
                <a:spcPct val="90000"/>
              </a:lnSpc>
            </a:pPr>
            <a:r>
              <a:rPr lang="fr-FR" altLang="fr-FR" b="1" smtClean="0">
                <a:solidFill>
                  <a:srgbClr val="FFFF00"/>
                </a:solidFill>
              </a:rPr>
              <a:t>Orientations</a:t>
            </a:r>
          </a:p>
          <a:p>
            <a:pPr marL="1257300" lvl="3" indent="0" defTabSz="341313">
              <a:lnSpc>
                <a:spcPct val="90000"/>
              </a:lnSpc>
            </a:pPr>
            <a:r>
              <a:rPr lang="fr-FR" altLang="fr-FR" b="1" smtClean="0">
                <a:solidFill>
                  <a:srgbClr val="FFFF00"/>
                </a:solidFill>
              </a:rPr>
              <a:t>Actions</a:t>
            </a:r>
          </a:p>
          <a:p>
            <a:pPr marL="1257300" lvl="3" indent="0" defTabSz="341313">
              <a:lnSpc>
                <a:spcPct val="90000"/>
              </a:lnSpc>
            </a:pPr>
            <a:r>
              <a:rPr lang="fr-FR" altLang="fr-FR" b="1" smtClean="0">
                <a:solidFill>
                  <a:srgbClr val="FFFF00"/>
                </a:solidFill>
              </a:rPr>
              <a:t>Agriculture familiale</a:t>
            </a:r>
          </a:p>
          <a:p>
            <a:pPr marL="0" indent="0" defTabSz="341313">
              <a:lnSpc>
                <a:spcPct val="90000"/>
              </a:lnSpc>
            </a:pPr>
            <a:r>
              <a:rPr lang="fr-FR" altLang="fr-FR" b="1" smtClean="0"/>
              <a:t>11h30		Table ronde</a:t>
            </a:r>
          </a:p>
          <a:p>
            <a:pPr marL="0" indent="0" defTabSz="341313">
              <a:lnSpc>
                <a:spcPct val="90000"/>
              </a:lnSpc>
            </a:pPr>
            <a:r>
              <a:rPr lang="fr-FR" altLang="fr-FR" b="1" smtClean="0"/>
              <a:t>12h30		Conclusions</a:t>
            </a:r>
          </a:p>
          <a:p>
            <a:pPr marL="0" indent="0" defTabSz="341313">
              <a:lnSpc>
                <a:spcPct val="90000"/>
              </a:lnSpc>
            </a:pPr>
            <a:r>
              <a:rPr lang="fr-FR" altLang="fr-FR" b="1" smtClean="0"/>
              <a:t>12h45		Signature conventions DGPAAT – ACTA/CIRAD</a:t>
            </a:r>
          </a:p>
          <a:p>
            <a:pPr marL="0" indent="0" defTabSz="341313">
              <a:lnSpc>
                <a:spcPct val="90000"/>
              </a:lnSpc>
            </a:pPr>
            <a:r>
              <a:rPr lang="fr-FR" altLang="fr-FR" b="1" smtClean="0"/>
              <a:t>12h55		Cocktail</a:t>
            </a:r>
          </a:p>
        </p:txBody>
      </p:sp>
      <p:sp>
        <p:nvSpPr>
          <p:cNvPr id="7171" name="Titre 2"/>
          <p:cNvSpPr>
            <a:spLocks noGrp="1"/>
          </p:cNvSpPr>
          <p:nvPr>
            <p:ph type="title"/>
          </p:nvPr>
        </p:nvSpPr>
        <p:spPr>
          <a:xfrm>
            <a:off x="971550" y="-100013"/>
            <a:ext cx="7056438" cy="1031876"/>
          </a:xfrm>
        </p:spPr>
        <p:txBody>
          <a:bodyPr/>
          <a:lstStyle/>
          <a:p>
            <a:pPr algn="ctr" eaLnBrk="1" hangingPunct="1"/>
            <a:r>
              <a:rPr lang="fr-FR" altLang="fr-FR" smtClean="0"/>
              <a:t>Ordre du jour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1" descr="Tiré à part France Antilles (glissé(e)s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-171450"/>
            <a:ext cx="4848225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 1" descr="Tiré à part France Antilles (glissé(e)s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1113"/>
            <a:ext cx="4848225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 1" descr="Tiré à part France Antilles (glissé(e)s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663" y="0"/>
            <a:ext cx="4848226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age 2" descr="Tiré à part France Antilles (glissé(e)s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4848225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ZoneTexte 1"/>
          <p:cNvSpPr txBox="1">
            <a:spLocks noChangeArrowheads="1"/>
          </p:cNvSpPr>
          <p:nvPr/>
        </p:nvSpPr>
        <p:spPr bwMode="auto">
          <a:xfrm>
            <a:off x="4667250" y="3441700"/>
            <a:ext cx="261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Martinique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Visionner fichier video 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ZoneTexte 1"/>
          <p:cNvSpPr txBox="1">
            <a:spLocks noChangeArrowheads="1"/>
          </p:cNvSpPr>
          <p:nvPr/>
        </p:nvSpPr>
        <p:spPr bwMode="auto">
          <a:xfrm>
            <a:off x="4667250" y="3441700"/>
            <a:ext cx="2627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La Réunion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Visionner fichier video 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ZoneTexte 1"/>
          <p:cNvSpPr txBox="1">
            <a:spLocks noChangeArrowheads="1"/>
          </p:cNvSpPr>
          <p:nvPr/>
        </p:nvSpPr>
        <p:spPr bwMode="auto">
          <a:xfrm>
            <a:off x="4667250" y="3441700"/>
            <a:ext cx="2617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Guyane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Visionner fichier video 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0" t="11784" r="28600" b="27191"/>
          <a:stretch>
            <a:fillRect/>
          </a:stretch>
        </p:blipFill>
        <p:spPr bwMode="auto">
          <a:xfrm>
            <a:off x="4356100" y="1279525"/>
            <a:ext cx="38163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ZoneTexte 18"/>
          <p:cNvSpPr txBox="1">
            <a:spLocks noChangeArrowheads="1"/>
          </p:cNvSpPr>
          <p:nvPr/>
        </p:nvSpPr>
        <p:spPr bwMode="auto">
          <a:xfrm>
            <a:off x="812800" y="476250"/>
            <a:ext cx="72151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u="sng">
                <a:cs typeface="Arial" panose="020B0604020202020204" pitchFamily="34" charset="0"/>
              </a:rPr>
              <a:t>GUYAFER-</a:t>
            </a:r>
            <a:r>
              <a:rPr lang="fr-FR" altLang="fr-FR" sz="2400" b="1" u="sng">
                <a:cs typeface="Arial" panose="020B0604020202020204" pitchFamily="34" charset="0"/>
              </a:rPr>
              <a:t>MARBO</a:t>
            </a:r>
            <a:r>
              <a:rPr lang="fr-FR" altLang="fr-FR" sz="2400" u="sng">
                <a:cs typeface="Arial" panose="020B0604020202020204" pitchFamily="34" charset="0"/>
              </a:rPr>
              <a:t> 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i="1">
                <a:latin typeface="Calibri" panose="020F0502020204030204" pitchFamily="34" charset="0"/>
                <a:cs typeface="Arial" panose="020B0604020202020204" pitchFamily="34" charset="0"/>
              </a:rPr>
              <a:t>Apport de matière organique dans les systèmes maraîchers et fruitiers</a:t>
            </a:r>
          </a:p>
        </p:txBody>
      </p:sp>
      <p:sp>
        <p:nvSpPr>
          <p:cNvPr id="35844" name="ZoneTexte 9"/>
          <p:cNvSpPr txBox="1">
            <a:spLocks noChangeArrowheads="1"/>
          </p:cNvSpPr>
          <p:nvPr/>
        </p:nvSpPr>
        <p:spPr bwMode="auto">
          <a:xfrm>
            <a:off x="604838" y="1292225"/>
            <a:ext cx="36068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latin typeface="Calibri" panose="020F0502020204030204" pitchFamily="34" charset="0"/>
                <a:cs typeface="Arial" panose="020B0604020202020204" pitchFamily="34" charset="0"/>
              </a:rPr>
              <a:t>Objectif</a:t>
            </a:r>
            <a:r>
              <a:rPr lang="fr-FR" altLang="fr-FR" sz="1800" b="1"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altLang="fr-FR">
                <a:latin typeface="Calibri" panose="020F0502020204030204" pitchFamily="34" charset="0"/>
                <a:cs typeface="Arial" panose="020B0604020202020204" pitchFamily="34" charset="0"/>
              </a:rPr>
              <a:t>Production de </a:t>
            </a:r>
            <a:r>
              <a:rPr lang="fr-FR" altLang="fr-FR" b="1" u="sng">
                <a:latin typeface="Calibri" panose="020F0502020204030204" pitchFamily="34" charset="0"/>
                <a:cs typeface="Arial" panose="020B0604020202020204" pitchFamily="34" charset="0"/>
              </a:rPr>
              <a:t>fiches techniques sur le maintien et l’amélioration de la fertilité des sols maraîchers et fruitiers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u="sng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libri" panose="020F0502020204030204" pitchFamily="34" charset="0"/>
                <a:cs typeface="Arial" panose="020B0604020202020204" pitchFamily="34" charset="0"/>
              </a:rPr>
              <a:t>Tests expérimentaux de différents types de fertilisation organique: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i="1" u="sng">
                <a:latin typeface="Calibri" panose="020F0502020204030204" pitchFamily="34" charset="0"/>
                <a:cs typeface="Arial" panose="020B0604020202020204" pitchFamily="34" charset="0"/>
              </a:rPr>
              <a:t>Légende: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libri" panose="020F0502020204030204" pitchFamily="34" charset="0"/>
                <a:cs typeface="Arial" panose="020B0604020202020204" pitchFamily="34" charset="0"/>
              </a:rPr>
              <a:t>-BRF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libri" panose="020F0502020204030204" pitchFamily="34" charset="0"/>
                <a:cs typeface="Arial" panose="020B0604020202020204" pitchFamily="34" charset="0"/>
              </a:rPr>
              <a:t>-Charbon de bois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800">
                <a:latin typeface="Calibri" panose="020F0502020204030204" pitchFamily="34" charset="0"/>
                <a:cs typeface="Arial" panose="020B0604020202020204" pitchFamily="34" charset="0"/>
              </a:rPr>
              <a:t> Compost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800">
                <a:latin typeface="Calibri" panose="020F0502020204030204" pitchFamily="34" charset="0"/>
                <a:cs typeface="Arial" panose="020B0604020202020204" pitchFamily="34" charset="0"/>
              </a:rPr>
              <a:t> Plantes fixatrices d</a:t>
            </a:r>
            <a:r>
              <a:rPr lang="ja-JP" altLang="fr-FR" sz="1800">
                <a:latin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fr-FR" altLang="ja-JP" sz="1800">
                <a:latin typeface="Calibri" panose="020F0502020204030204" pitchFamily="34" charset="0"/>
                <a:cs typeface="Arial" panose="020B0604020202020204" pitchFamily="34" charset="0"/>
              </a:rPr>
              <a:t>azote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fr-FR" altLang="fr-FR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Étoile à 5 branches 39"/>
          <p:cNvSpPr/>
          <p:nvPr/>
        </p:nvSpPr>
        <p:spPr>
          <a:xfrm>
            <a:off x="395288" y="5046663"/>
            <a:ext cx="215900" cy="193675"/>
          </a:xfrm>
          <a:prstGeom prst="star5">
            <a:avLst/>
          </a:prstGeom>
          <a:solidFill>
            <a:srgbClr val="FF0000"/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7" name="Étoile à 5 branches 36"/>
          <p:cNvSpPr/>
          <p:nvPr/>
        </p:nvSpPr>
        <p:spPr>
          <a:xfrm>
            <a:off x="395288" y="4808538"/>
            <a:ext cx="215900" cy="192087"/>
          </a:xfrm>
          <a:prstGeom prst="star5">
            <a:avLst/>
          </a:prstGeom>
          <a:solidFill>
            <a:srgbClr val="00B0F0"/>
          </a:solidFill>
          <a:ln w="9525">
            <a:solidFill>
              <a:srgbClr val="192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Étoile à 5 branches 1"/>
          <p:cNvSpPr/>
          <p:nvPr/>
        </p:nvSpPr>
        <p:spPr>
          <a:xfrm>
            <a:off x="395288" y="4303713"/>
            <a:ext cx="215900" cy="193675"/>
          </a:xfrm>
          <a:prstGeom prst="star5">
            <a:avLst/>
          </a:prstGeom>
          <a:solidFill>
            <a:srgbClr val="65F52B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2" name="Étoile à 5 branches 31"/>
          <p:cNvSpPr/>
          <p:nvPr/>
        </p:nvSpPr>
        <p:spPr>
          <a:xfrm>
            <a:off x="395288" y="5157788"/>
            <a:ext cx="215900" cy="193675"/>
          </a:xfrm>
          <a:prstGeom prst="star5">
            <a:avLst/>
          </a:prstGeom>
          <a:solidFill>
            <a:srgbClr val="192F37"/>
          </a:solidFill>
          <a:ln w="9525">
            <a:solidFill>
              <a:srgbClr val="192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ZoneTexte 1"/>
          <p:cNvSpPr txBox="1">
            <a:spLocks noChangeArrowheads="1"/>
          </p:cNvSpPr>
          <p:nvPr/>
        </p:nvSpPr>
        <p:spPr bwMode="auto">
          <a:xfrm>
            <a:off x="4667250" y="3441700"/>
            <a:ext cx="101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Mayotte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esk1"/>
          <p:cNvSpPr>
            <a:spLocks noEditPoints="1" noChangeArrowheads="1"/>
          </p:cNvSpPr>
          <p:nvPr/>
        </p:nvSpPr>
        <p:spPr bwMode="auto">
          <a:xfrm>
            <a:off x="2357438" y="0"/>
            <a:ext cx="3311525" cy="357188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97674927 h 21600"/>
              <a:gd name="T6" fmla="*/ 0 w 21600"/>
              <a:gd name="T7" fmla="*/ 97674927 h 21600"/>
              <a:gd name="T8" fmla="*/ 2147483646 w 21600"/>
              <a:gd name="T9" fmla="*/ 0 h 21600"/>
              <a:gd name="T10" fmla="*/ 2147483646 w 21600"/>
              <a:gd name="T11" fmla="*/ 48837455 h 21600"/>
              <a:gd name="T12" fmla="*/ 2147483646 w 21600"/>
              <a:gd name="T13" fmla="*/ 97674927 h 21600"/>
              <a:gd name="T14" fmla="*/ 0 w 21600"/>
              <a:gd name="T15" fmla="*/ 488374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8F8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37891" name="desk1"/>
          <p:cNvSpPr>
            <a:spLocks noEditPoints="1" noChangeArrowheads="1"/>
          </p:cNvSpPr>
          <p:nvPr/>
        </p:nvSpPr>
        <p:spPr bwMode="auto">
          <a:xfrm>
            <a:off x="2771775" y="142875"/>
            <a:ext cx="6154738" cy="42862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168781551 h 21600"/>
              <a:gd name="T6" fmla="*/ 0 w 21600"/>
              <a:gd name="T7" fmla="*/ 168781551 h 21600"/>
              <a:gd name="T8" fmla="*/ 2147483646 w 21600"/>
              <a:gd name="T9" fmla="*/ 0 h 21600"/>
              <a:gd name="T10" fmla="*/ 2147483646 w 21600"/>
              <a:gd name="T11" fmla="*/ 84390984 h 21600"/>
              <a:gd name="T12" fmla="*/ 2147483646 w 21600"/>
              <a:gd name="T13" fmla="*/ 168781551 h 21600"/>
              <a:gd name="T14" fmla="*/ 0 w 21600"/>
              <a:gd name="T15" fmla="*/ 8439098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8F8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37892" name="ZoneTexte 22"/>
          <p:cNvSpPr txBox="1">
            <a:spLocks noChangeArrowheads="1"/>
          </p:cNvSpPr>
          <p:nvPr/>
        </p:nvSpPr>
        <p:spPr bwMode="auto">
          <a:xfrm>
            <a:off x="3059113" y="142875"/>
            <a:ext cx="5905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>
                <a:latin typeface="Candara" panose="020E0502030303020204" pitchFamily="34" charset="0"/>
              </a:rPr>
              <a:t>Système d’</a:t>
            </a:r>
            <a:r>
              <a:rPr lang="fr-FR" altLang="ja-JP" b="1">
                <a:latin typeface="Candara" panose="020E0502030303020204" pitchFamily="34" charset="0"/>
              </a:rPr>
              <a:t>épidémio-surveillance animal de Mayotte </a:t>
            </a:r>
            <a:endParaRPr lang="fr-FR" altLang="fr-FR" b="1">
              <a:latin typeface="Candara" panose="020E0502030303020204" pitchFamily="34" charset="0"/>
            </a:endParaRPr>
          </a:p>
        </p:txBody>
      </p:sp>
      <p:sp>
        <p:nvSpPr>
          <p:cNvPr id="37893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168E655-C3AD-422A-B9BE-7579625C6973}" type="slidenum">
              <a:rPr lang="fr-FR" altLang="fr-FR" sz="1800">
                <a:latin typeface="Candara" panose="020E0502030303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fr-FR" altLang="fr-FR" sz="1800">
              <a:latin typeface="Candara" panose="020E0502030303020204" pitchFamily="34" charset="0"/>
            </a:endParaRPr>
          </a:p>
        </p:txBody>
      </p:sp>
      <p:pic>
        <p:nvPicPr>
          <p:cNvPr id="37894" name="Picture 2" descr="C:\Users\elodie.savignan\Documents\Elodie Savignan\RITA\Animation\JOURNEES DE DEMONSTRATION\Journée de l'élevage 2014\Communication événement\Logos\Structures\Logo_Rita_Mayot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42900"/>
            <a:ext cx="189865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ZoneTexte 4"/>
          <p:cNvSpPr txBox="1">
            <a:spLocks noChangeArrowheads="1"/>
          </p:cNvSpPr>
          <p:nvPr/>
        </p:nvSpPr>
        <p:spPr bwMode="auto">
          <a:xfrm>
            <a:off x="1524000" y="2590800"/>
            <a:ext cx="69119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 Conduite: GDS Mayotte; partenariat: DAAF, OPA, CIRAD, au sein du réseau AnimalRisk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Suivi de 48 élevages bovins : identification maladies présentes, suivi cas cliniques et causes de mortalité, suivi sérologique de la FVR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 Mise en place de l’épidémiologie participative (depuis 2014)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oneTexte 1"/>
          <p:cNvSpPr txBox="1">
            <a:spLocks noChangeArrowheads="1"/>
          </p:cNvSpPr>
          <p:nvPr/>
        </p:nvSpPr>
        <p:spPr bwMode="auto">
          <a:xfrm>
            <a:off x="2878138" y="2760663"/>
            <a:ext cx="2630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Film Mayotte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Visionner fichier video 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contenu 1"/>
          <p:cNvSpPr>
            <a:spLocks noGrp="1"/>
          </p:cNvSpPr>
          <p:nvPr>
            <p:ph idx="1"/>
          </p:nvPr>
        </p:nvSpPr>
        <p:spPr>
          <a:xfrm>
            <a:off x="539750" y="1628775"/>
            <a:ext cx="7826375" cy="4316413"/>
          </a:xfrm>
        </p:spPr>
        <p:txBody>
          <a:bodyPr/>
          <a:lstStyle/>
          <a:p>
            <a:pPr marL="0" indent="0" algn="ctr" eaLnBrk="1" hangingPunct="1">
              <a:buFont typeface="Wingdings 3" panose="05040102010807070707" pitchFamily="18" charset="2"/>
              <a:buNone/>
            </a:pPr>
            <a:r>
              <a:rPr lang="fr-FR" altLang="fr-FR" sz="2800" b="1" smtClean="0"/>
              <a:t>Accélérer et accentuer </a:t>
            </a:r>
          </a:p>
          <a:p>
            <a:pPr marL="0" indent="0" algn="ctr" eaLnBrk="1" hangingPunct="1">
              <a:buFont typeface="Wingdings 3" panose="05040102010807070707" pitchFamily="18" charset="2"/>
              <a:buNone/>
            </a:pPr>
            <a:r>
              <a:rPr lang="fr-FR" altLang="fr-FR" sz="2800" b="1" smtClean="0"/>
              <a:t>le développement</a:t>
            </a:r>
          </a:p>
          <a:p>
            <a:pPr marL="0" indent="0" algn="ctr" eaLnBrk="1" hangingPunct="1">
              <a:buFont typeface="Wingdings 3" panose="05040102010807070707" pitchFamily="18" charset="2"/>
              <a:buNone/>
            </a:pPr>
            <a:r>
              <a:rPr lang="fr-FR" altLang="fr-FR" sz="2800" b="1" smtClean="0"/>
              <a:t>des productions agricoles de diversification</a:t>
            </a:r>
          </a:p>
          <a:p>
            <a:pPr marL="0" indent="0" algn="ctr" eaLnBrk="1" hangingPunct="1">
              <a:buFont typeface="Wingdings 3" panose="05040102010807070707" pitchFamily="18" charset="2"/>
              <a:buNone/>
            </a:pPr>
            <a:r>
              <a:rPr lang="fr-FR" altLang="fr-FR" sz="2800" b="1" smtClean="0"/>
              <a:t>animales et végétales </a:t>
            </a:r>
          </a:p>
          <a:p>
            <a:pPr marL="0" indent="0" algn="ctr" eaLnBrk="1" hangingPunct="1">
              <a:buFont typeface="Wingdings 3" panose="05040102010807070707" pitchFamily="18" charset="2"/>
              <a:buNone/>
            </a:pPr>
            <a:r>
              <a:rPr lang="fr-FR" altLang="fr-FR" sz="2800" b="1" smtClean="0"/>
              <a:t>dans les DOM </a:t>
            </a:r>
          </a:p>
          <a:p>
            <a:pPr marL="0" indent="0" algn="ctr" eaLnBrk="1" hangingPunct="1">
              <a:buFont typeface="Wingdings 3" panose="05040102010807070707" pitchFamily="18" charset="2"/>
              <a:buNone/>
            </a:pPr>
            <a:r>
              <a:rPr lang="fr-FR" altLang="fr-FR" sz="2800" b="1" smtClean="0"/>
              <a:t>par les innovations en R&amp;D</a:t>
            </a:r>
          </a:p>
          <a:p>
            <a:pPr marL="0" indent="0" algn="ctr" eaLnBrk="1" hangingPunct="1">
              <a:buFont typeface="Wingdings 3" panose="05040102010807070707" pitchFamily="18" charset="2"/>
              <a:buNone/>
            </a:pPr>
            <a:r>
              <a:rPr lang="fr-FR" altLang="fr-FR" sz="2800" b="1" smtClean="0"/>
              <a:t>et leur Transfert jusqu’aux agriculteurs</a:t>
            </a:r>
          </a:p>
        </p:txBody>
      </p:sp>
      <p:sp>
        <p:nvSpPr>
          <p:cNvPr id="8195" name="Titre 2"/>
          <p:cNvSpPr>
            <a:spLocks noGrp="1"/>
          </p:cNvSpPr>
          <p:nvPr>
            <p:ph type="title"/>
          </p:nvPr>
        </p:nvSpPr>
        <p:spPr>
          <a:xfrm>
            <a:off x="-36513" y="-26988"/>
            <a:ext cx="7775576" cy="936626"/>
          </a:xfrm>
        </p:spPr>
        <p:txBody>
          <a:bodyPr/>
          <a:lstStyle/>
          <a:p>
            <a:pPr algn="ctr" eaLnBrk="1" hangingPunct="1"/>
            <a:r>
              <a:rPr lang="fr-FR" altLang="fr-FR" b="1" smtClean="0">
                <a:solidFill>
                  <a:srgbClr val="FFFF00"/>
                </a:solidFill>
              </a:rPr>
              <a:t>Objectifs et modalités RITA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esk1"/>
          <p:cNvSpPr>
            <a:spLocks noEditPoints="1" noChangeArrowheads="1"/>
          </p:cNvSpPr>
          <p:nvPr/>
        </p:nvSpPr>
        <p:spPr bwMode="auto">
          <a:xfrm>
            <a:off x="2357438" y="0"/>
            <a:ext cx="3311525" cy="357188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97674927 h 21600"/>
              <a:gd name="T6" fmla="*/ 0 w 21600"/>
              <a:gd name="T7" fmla="*/ 97674927 h 21600"/>
              <a:gd name="T8" fmla="*/ 2147483646 w 21600"/>
              <a:gd name="T9" fmla="*/ 0 h 21600"/>
              <a:gd name="T10" fmla="*/ 2147483646 w 21600"/>
              <a:gd name="T11" fmla="*/ 48837455 h 21600"/>
              <a:gd name="T12" fmla="*/ 2147483646 w 21600"/>
              <a:gd name="T13" fmla="*/ 97674927 h 21600"/>
              <a:gd name="T14" fmla="*/ 0 w 21600"/>
              <a:gd name="T15" fmla="*/ 488374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8F8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41987" name="desk1"/>
          <p:cNvSpPr>
            <a:spLocks noEditPoints="1" noChangeArrowheads="1"/>
          </p:cNvSpPr>
          <p:nvPr/>
        </p:nvSpPr>
        <p:spPr bwMode="auto">
          <a:xfrm>
            <a:off x="2771775" y="142875"/>
            <a:ext cx="6154738" cy="42862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168781551 h 21600"/>
              <a:gd name="T6" fmla="*/ 0 w 21600"/>
              <a:gd name="T7" fmla="*/ 168781551 h 21600"/>
              <a:gd name="T8" fmla="*/ 2147483646 w 21600"/>
              <a:gd name="T9" fmla="*/ 0 h 21600"/>
              <a:gd name="T10" fmla="*/ 2147483646 w 21600"/>
              <a:gd name="T11" fmla="*/ 84390984 h 21600"/>
              <a:gd name="T12" fmla="*/ 2147483646 w 21600"/>
              <a:gd name="T13" fmla="*/ 168781551 h 21600"/>
              <a:gd name="T14" fmla="*/ 0 w 21600"/>
              <a:gd name="T15" fmla="*/ 8439098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8F8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41988" name="ZoneTexte 22"/>
          <p:cNvSpPr txBox="1">
            <a:spLocks noChangeArrowheads="1"/>
          </p:cNvSpPr>
          <p:nvPr/>
        </p:nvSpPr>
        <p:spPr bwMode="auto">
          <a:xfrm>
            <a:off x="3059113" y="142875"/>
            <a:ext cx="5905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>
                <a:latin typeface="Candara" panose="020E0502030303020204" pitchFamily="34" charset="0"/>
              </a:rPr>
              <a:t>Système d’</a:t>
            </a:r>
            <a:r>
              <a:rPr lang="fr-FR" altLang="ja-JP" b="1">
                <a:latin typeface="Candara" panose="020E0502030303020204" pitchFamily="34" charset="0"/>
              </a:rPr>
              <a:t>épidémio-surveillance animal de Mayotte </a:t>
            </a:r>
            <a:endParaRPr lang="fr-FR" altLang="fr-FR" b="1">
              <a:latin typeface="Candara" panose="020E0502030303020204" pitchFamily="34" charset="0"/>
            </a:endParaRPr>
          </a:p>
        </p:txBody>
      </p:sp>
      <p:sp>
        <p:nvSpPr>
          <p:cNvPr id="41989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87D762A-D7F5-4D22-BA98-C7F34CD1FB86}" type="slidenum">
              <a:rPr lang="fr-FR" altLang="fr-FR" sz="1800">
                <a:latin typeface="Candara" panose="020E0502030303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fr-FR" altLang="fr-FR" sz="1800">
              <a:latin typeface="Candara" panose="020E0502030303020204" pitchFamily="34" charset="0"/>
            </a:endParaRPr>
          </a:p>
        </p:txBody>
      </p:sp>
      <p:pic>
        <p:nvPicPr>
          <p:cNvPr id="41990" name="Picture 2" descr="C:\Users\elodie.savignan\Documents\Elodie Savignan\RITA\Animation\JOURNEES DE DEMONSTRATION\Journée de l'élevage 2014\Communication événement\Logos\Structures\Logo_Rita_Mayot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42900"/>
            <a:ext cx="189865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2" descr="C:\Users\elodie.savignan\Documents\Elodie Savignan\RITA\Animation\National\Salon Agriculture 2014\Intervention action exemplaire\Photos à insérer dans powerpoint\IMG_62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787400"/>
            <a:ext cx="5249863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 descr="C:\Users\elodie.savignan\Documents\Elodie Savignan\RITA\Animation\National\Salon Agriculture 2014\Intervention action exemplaire\Photos à insérer dans powerpoint\IMG_62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006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esk1"/>
          <p:cNvSpPr>
            <a:spLocks noEditPoints="1" noChangeArrowheads="1"/>
          </p:cNvSpPr>
          <p:nvPr/>
        </p:nvSpPr>
        <p:spPr bwMode="auto">
          <a:xfrm>
            <a:off x="2357438" y="0"/>
            <a:ext cx="3311525" cy="357188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97674927 h 21600"/>
              <a:gd name="T6" fmla="*/ 0 w 21600"/>
              <a:gd name="T7" fmla="*/ 97674927 h 21600"/>
              <a:gd name="T8" fmla="*/ 2147483646 w 21600"/>
              <a:gd name="T9" fmla="*/ 0 h 21600"/>
              <a:gd name="T10" fmla="*/ 2147483646 w 21600"/>
              <a:gd name="T11" fmla="*/ 48837455 h 21600"/>
              <a:gd name="T12" fmla="*/ 2147483646 w 21600"/>
              <a:gd name="T13" fmla="*/ 97674927 h 21600"/>
              <a:gd name="T14" fmla="*/ 0 w 21600"/>
              <a:gd name="T15" fmla="*/ 488374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8F8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44035" name="desk1"/>
          <p:cNvSpPr>
            <a:spLocks noEditPoints="1" noChangeArrowheads="1"/>
          </p:cNvSpPr>
          <p:nvPr/>
        </p:nvSpPr>
        <p:spPr bwMode="auto">
          <a:xfrm>
            <a:off x="2771775" y="142875"/>
            <a:ext cx="6154738" cy="42862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168781551 h 21600"/>
              <a:gd name="T6" fmla="*/ 0 w 21600"/>
              <a:gd name="T7" fmla="*/ 168781551 h 21600"/>
              <a:gd name="T8" fmla="*/ 2147483646 w 21600"/>
              <a:gd name="T9" fmla="*/ 0 h 21600"/>
              <a:gd name="T10" fmla="*/ 2147483646 w 21600"/>
              <a:gd name="T11" fmla="*/ 84390984 h 21600"/>
              <a:gd name="T12" fmla="*/ 2147483646 w 21600"/>
              <a:gd name="T13" fmla="*/ 168781551 h 21600"/>
              <a:gd name="T14" fmla="*/ 0 w 21600"/>
              <a:gd name="T15" fmla="*/ 8439098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38F8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44036" name="ZoneTexte 22"/>
          <p:cNvSpPr txBox="1">
            <a:spLocks noChangeArrowheads="1"/>
          </p:cNvSpPr>
          <p:nvPr/>
        </p:nvSpPr>
        <p:spPr bwMode="auto">
          <a:xfrm>
            <a:off x="3059113" y="142875"/>
            <a:ext cx="5905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>
                <a:latin typeface="Candara" panose="020E0502030303020204" pitchFamily="34" charset="0"/>
              </a:rPr>
              <a:t>Système d’</a:t>
            </a:r>
            <a:r>
              <a:rPr lang="fr-FR" altLang="ja-JP" b="1">
                <a:latin typeface="Candara" panose="020E0502030303020204" pitchFamily="34" charset="0"/>
              </a:rPr>
              <a:t>épidémio-surveillance animal de Mayotte </a:t>
            </a:r>
            <a:endParaRPr lang="fr-FR" altLang="fr-FR" b="1">
              <a:latin typeface="Candara" panose="020E0502030303020204" pitchFamily="34" charset="0"/>
            </a:endParaRPr>
          </a:p>
        </p:txBody>
      </p:sp>
      <p:pic>
        <p:nvPicPr>
          <p:cNvPr id="44038" name="Picture 2" descr="C:\Users\elodie.savignan\Documents\Elodie Savignan\RITA\Animation\JOURNEES DE DEMONSTRATION\Journée de l'élevage 2014\Communication événement\Logos\Structures\Logo_Rita_Mayot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42900"/>
            <a:ext cx="189865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elodie.savignan\Documents\Elodie Savignan\RITA\PA\Transfert\Journée élevage 2013\BILAN\PHOTOS\Belles photos\Journee_elevage_2013_Mayotte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863600"/>
            <a:ext cx="341312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19672" r="42165" b="15166"/>
          <a:stretch>
            <a:fillRect/>
          </a:stretch>
        </p:blipFill>
        <p:spPr bwMode="auto">
          <a:xfrm>
            <a:off x="2143125" y="863600"/>
            <a:ext cx="3446463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82988"/>
            <a:ext cx="34750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elodie.savignan\Documents\Elodie Savignan\RITA\PA\Transfert\Journée élevage 2013\BILAN\PHOTOS\Belles photos\Journee_elevage_2013_Mayotte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3597275"/>
            <a:ext cx="3421063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ZoneTexte 1"/>
          <p:cNvSpPr txBox="1">
            <a:spLocks noChangeArrowheads="1"/>
          </p:cNvSpPr>
          <p:nvPr/>
        </p:nvSpPr>
        <p:spPr bwMode="auto">
          <a:xfrm>
            <a:off x="4667250" y="3441700"/>
            <a:ext cx="120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Evaluation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84213" y="1844675"/>
            <a:ext cx="7559675" cy="4403725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Vérifier que ce qui était prévu a été réalisé, et que ce qui a été réalisé était prévu</a:t>
            </a:r>
          </a:p>
          <a:p>
            <a:pPr algn="just">
              <a:buFont typeface="Wingdings 3" panose="05040102010807070707" pitchFamily="18" charset="2"/>
              <a:buNone/>
            </a:pPr>
            <a:endParaRPr lang="fr-FR" altLang="fr-FR" sz="2400" b="1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Evaluer la mobilisation des différents acteurs du dispositif de la R&amp;D  dans le dispositif des RITA</a:t>
            </a:r>
          </a:p>
          <a:p>
            <a:pPr algn="just">
              <a:buFont typeface="Wingdings 3" panose="05040102010807070707" pitchFamily="18" charset="2"/>
              <a:buNone/>
            </a:pPr>
            <a:endParaRPr lang="fr-FR" altLang="fr-FR" sz="2400" b="1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Vérifier la plus-value apportée par le dispositif des RITA, notamment par rapport aux objectifs initiaux</a:t>
            </a:r>
          </a:p>
          <a:p>
            <a:pPr algn="just">
              <a:buFont typeface="Wingdings 3" panose="05040102010807070707" pitchFamily="18" charset="2"/>
              <a:buNone/>
            </a:pPr>
            <a:endParaRPr lang="fr-FR" altLang="fr-FR" sz="2400" b="1" smtClean="0"/>
          </a:p>
          <a:p>
            <a:pPr algn="just">
              <a:buFont typeface="Wingdings 3" panose="05040102010807070707" pitchFamily="18" charset="2"/>
              <a:buNone/>
            </a:pPr>
            <a:endParaRPr lang="fr-FR" altLang="fr-FR" sz="2400" b="1" smtClean="0"/>
          </a:p>
        </p:txBody>
      </p:sp>
      <p:sp>
        <p:nvSpPr>
          <p:cNvPr id="47107" name="Titre 3"/>
          <p:cNvSpPr>
            <a:spLocks noGrp="1"/>
          </p:cNvSpPr>
          <p:nvPr>
            <p:ph type="title"/>
          </p:nvPr>
        </p:nvSpPr>
        <p:spPr>
          <a:xfrm>
            <a:off x="34925" y="44450"/>
            <a:ext cx="7056438" cy="889000"/>
          </a:xfrm>
        </p:spPr>
        <p:txBody>
          <a:bodyPr/>
          <a:lstStyle/>
          <a:p>
            <a:pPr algn="ctr"/>
            <a:r>
              <a:rPr lang="fr-FR" altLang="fr-FR" b="1" smtClean="0">
                <a:solidFill>
                  <a:srgbClr val="FFFF00"/>
                </a:solidFill>
              </a:rPr>
              <a:t>Evaluation RITA1: objectifs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contenu 1"/>
          <p:cNvSpPr>
            <a:spLocks noGrp="1"/>
          </p:cNvSpPr>
          <p:nvPr>
            <p:ph idx="1"/>
          </p:nvPr>
        </p:nvSpPr>
        <p:spPr>
          <a:xfrm>
            <a:off x="611188" y="2060575"/>
            <a:ext cx="7561262" cy="4195763"/>
          </a:xfrm>
        </p:spPr>
        <p:txBody>
          <a:bodyPr/>
          <a:lstStyle/>
          <a:p>
            <a:pPr algn="just"/>
            <a:r>
              <a:rPr lang="fr-FR" altLang="fr-FR" sz="2800" b="1" smtClean="0"/>
              <a:t>Une mise en place dans l’urgence mais:</a:t>
            </a:r>
          </a:p>
          <a:p>
            <a:pPr algn="just">
              <a:buFont typeface="Wingdings 3" panose="05040102010807070707" pitchFamily="18" charset="2"/>
              <a:buNone/>
            </a:pPr>
            <a:endParaRPr lang="fr-FR" altLang="fr-FR" sz="2800" b="1" smtClean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altLang="fr-FR" sz="2200" b="1" smtClean="0"/>
              <a:t>Mobilisation croissante des partenaires (depuis la recherche finalisée jusqu’à l’enseignement, en passant par les Instituts Techniques et les Chambres d’Agriculture)  pour répondre collectivement aux besoins des filières</a:t>
            </a:r>
          </a:p>
          <a:p>
            <a:pPr lvl="1" algn="just">
              <a:buFont typeface="Wingdings 3" panose="05040102010807070707" pitchFamily="18" charset="2"/>
              <a:buNone/>
            </a:pPr>
            <a:endParaRPr lang="fr-FR" altLang="fr-FR" sz="2200" b="1" smtClean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altLang="fr-FR" sz="2200" b="1" smtClean="0"/>
              <a:t>Des réalisations qui correspondent aux prévisions</a:t>
            </a:r>
          </a:p>
          <a:p>
            <a:pPr algn="just"/>
            <a:endParaRPr lang="fr-FR" altLang="fr-FR" sz="2400" b="1" smtClean="0"/>
          </a:p>
        </p:txBody>
      </p:sp>
      <p:sp>
        <p:nvSpPr>
          <p:cNvPr id="48131" name="Titre 3"/>
          <p:cNvSpPr txBox="1">
            <a:spLocks/>
          </p:cNvSpPr>
          <p:nvPr/>
        </p:nvSpPr>
        <p:spPr bwMode="auto">
          <a:xfrm>
            <a:off x="34925" y="44450"/>
            <a:ext cx="705643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Evaluation RITA1: un dispositif à pérenniser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27088" y="2052638"/>
            <a:ext cx="7489825" cy="4195762"/>
          </a:xfrm>
        </p:spPr>
        <p:txBody>
          <a:bodyPr/>
          <a:lstStyle/>
          <a:p>
            <a:pPr algn="just"/>
            <a:r>
              <a:rPr lang="fr-FR" altLang="fr-FR" sz="2400" b="1" smtClean="0"/>
              <a:t>Premières actions de Transfert réalisées, d</a:t>
            </a:r>
            <a:r>
              <a:rPr lang="ja-JP" altLang="fr-FR" sz="2400" b="1" smtClean="0"/>
              <a:t>’</a:t>
            </a:r>
            <a:r>
              <a:rPr lang="fr-FR" altLang="ja-JP" sz="2400" b="1" smtClean="0"/>
              <a:t>autres programmées prochainement</a:t>
            </a:r>
          </a:p>
          <a:p>
            <a:pPr algn="just"/>
            <a:r>
              <a:rPr lang="fr-FR" altLang="fr-FR" sz="2400" b="1" smtClean="0"/>
              <a:t>Collaborations Inter – Dom et avec la métropole qui montent en puissance</a:t>
            </a:r>
          </a:p>
          <a:p>
            <a:pPr algn="just"/>
            <a:r>
              <a:rPr lang="fr-FR" altLang="fr-FR" sz="2400" b="1" smtClean="0"/>
              <a:t>Gouvernance et animation opérationnelles, dans chaque Dom et au niveau national</a:t>
            </a:r>
          </a:p>
          <a:p>
            <a:pPr algn="just">
              <a:buFont typeface="Wingdings 3" panose="05040102010807070707" pitchFamily="18" charset="2"/>
              <a:buNone/>
            </a:pPr>
            <a:endParaRPr lang="fr-FR" altLang="fr-FR" sz="2400" b="1" smtClean="0"/>
          </a:p>
          <a:p>
            <a:pPr algn="ctr">
              <a:buFont typeface="Wingdings 3" panose="05040102010807070707" pitchFamily="18" charset="2"/>
              <a:buNone/>
            </a:pPr>
            <a:r>
              <a:rPr lang="fr-FR" altLang="fr-FR" sz="2400" b="1" smtClean="0">
                <a:solidFill>
                  <a:srgbClr val="92D050"/>
                </a:solidFill>
              </a:rPr>
              <a:t>Une adhésion croissante à un projet collectif fédérateur</a:t>
            </a:r>
          </a:p>
        </p:txBody>
      </p:sp>
      <p:sp>
        <p:nvSpPr>
          <p:cNvPr id="49155" name="Titre 3"/>
          <p:cNvSpPr txBox="1">
            <a:spLocks/>
          </p:cNvSpPr>
          <p:nvPr/>
        </p:nvSpPr>
        <p:spPr bwMode="auto">
          <a:xfrm>
            <a:off x="34925" y="44450"/>
            <a:ext cx="705643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Evaluation RITA1: un dispositif à pérenniser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4187825" y="3244850"/>
            <a:ext cx="1730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Orientations 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u contenu 1"/>
          <p:cNvSpPr>
            <a:spLocks noGrp="1"/>
          </p:cNvSpPr>
          <p:nvPr>
            <p:ph idx="1"/>
          </p:nvPr>
        </p:nvSpPr>
        <p:spPr>
          <a:xfrm>
            <a:off x="107950" y="1052513"/>
            <a:ext cx="7610475" cy="1368425"/>
          </a:xfrm>
        </p:spPr>
        <p:txBody>
          <a:bodyPr/>
          <a:lstStyle/>
          <a:p>
            <a:pPr eaLnBrk="1" hangingPunct="1"/>
            <a:r>
              <a:rPr lang="fr-FR" altLang="fr-FR" sz="2800" b="1" smtClean="0"/>
              <a:t>RITA 2 : une contribution à la mise en œuvre des politiques publiques</a:t>
            </a:r>
          </a:p>
        </p:txBody>
      </p:sp>
      <p:sp>
        <p:nvSpPr>
          <p:cNvPr id="51203" name="Titre 3"/>
          <p:cNvSpPr txBox="1">
            <a:spLocks/>
          </p:cNvSpPr>
          <p:nvPr/>
        </p:nvSpPr>
        <p:spPr bwMode="auto">
          <a:xfrm>
            <a:off x="34925" y="44450"/>
            <a:ext cx="77057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RITA 2: orientations</a:t>
            </a:r>
          </a:p>
        </p:txBody>
      </p:sp>
      <p:sp>
        <p:nvSpPr>
          <p:cNvPr id="51204" name="Espace réservé du contenu 1"/>
          <p:cNvSpPr txBox="1">
            <a:spLocks/>
          </p:cNvSpPr>
          <p:nvPr/>
        </p:nvSpPr>
        <p:spPr bwMode="auto">
          <a:xfrm>
            <a:off x="395288" y="2349500"/>
            <a:ext cx="81375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fr-FR" altLang="fr-FR" sz="2800" b="1">
                <a:solidFill>
                  <a:srgbClr val="92D050"/>
                </a:solidFill>
              </a:rPr>
              <a:t>Document d’Orientation Stratégique (DOS)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fr-FR" altLang="fr-FR" sz="2800" b="1">
                <a:solidFill>
                  <a:srgbClr val="92D050"/>
                </a:solidFill>
              </a:rPr>
              <a:t>Lettre interministérielle</a:t>
            </a:r>
          </a:p>
        </p:txBody>
      </p:sp>
      <p:sp>
        <p:nvSpPr>
          <p:cNvPr id="51205" name="Espace réservé du contenu 1"/>
          <p:cNvSpPr txBox="1">
            <a:spLocks/>
          </p:cNvSpPr>
          <p:nvPr/>
        </p:nvSpPr>
        <p:spPr bwMode="auto">
          <a:xfrm>
            <a:off x="395288" y="4076700"/>
            <a:ext cx="84978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buFont typeface="Wingdings 3" panose="05040102010807070707" pitchFamily="18" charset="2"/>
              <a:buNone/>
            </a:pPr>
            <a:r>
              <a:rPr lang="fr-FR" altLang="fr-FR" sz="2400" b="1">
                <a:solidFill>
                  <a:srgbClr val="92D050"/>
                </a:solidFill>
              </a:rPr>
              <a:t>Architecture et règles de fonctionnement communes; souplesse nécessaire pour prendre en compte les spécificités de chaque DOM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fr-FR" altLang="fr-FR" sz="24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635000" y="1973263"/>
            <a:ext cx="7756525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3200" b="1">
              <a:solidFill>
                <a:srgbClr val="C5000B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1258888" y="476250"/>
            <a:ext cx="67468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2294" name="Group 6"/>
          <p:cNvGraphicFramePr>
            <a:graphicFrameLocks noGrp="1"/>
          </p:cNvGraphicFramePr>
          <p:nvPr/>
        </p:nvGraphicFramePr>
        <p:xfrm>
          <a:off x="1258888" y="549275"/>
          <a:ext cx="6915150" cy="5380038"/>
        </p:xfrm>
        <a:graphic>
          <a:graphicData uri="http://schemas.openxmlformats.org/drawingml/2006/table">
            <a:tbl>
              <a:tblPr/>
              <a:tblGrid>
                <a:gridCol w="6915150"/>
              </a:tblGrid>
              <a:tr h="5380038"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Les RITA sont inscrits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dans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la Loi d'Avenir pour L'Agriculture, l'Alimentation et la Forêt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(Article 84 du Titre VI - Dispositions relatives aux Outre-Mer)</a:t>
                      </a:r>
                      <a:endParaRPr kumimoji="0" lang="fr-FR" altLang="fr-FR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5000B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5000B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Le Document d’Orientation Stratégique (DOS) en décrit les principes et les orientations pour la période 2015-2020 </a:t>
                      </a:r>
                    </a:p>
                  </a:txBody>
                  <a:tcPr marL="90000" marR="90000" marT="46800" marB="46800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635000" y="1973263"/>
            <a:ext cx="7756525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3200" b="1">
              <a:solidFill>
                <a:srgbClr val="C5000B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1258888" y="476250"/>
            <a:ext cx="67468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2294" name="Group 6"/>
          <p:cNvGraphicFramePr>
            <a:graphicFrameLocks noGrp="1"/>
          </p:cNvGraphicFramePr>
          <p:nvPr/>
        </p:nvGraphicFramePr>
        <p:xfrm>
          <a:off x="900113" y="581025"/>
          <a:ext cx="7273925" cy="5368925"/>
        </p:xfrm>
        <a:graphic>
          <a:graphicData uri="http://schemas.openxmlformats.org/drawingml/2006/table">
            <a:tbl>
              <a:tblPr/>
              <a:tblGrid>
                <a:gridCol w="7273925"/>
              </a:tblGrid>
              <a:tr h="5368925"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1 er principe: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Cohérence avec: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- les politiques publiques nationales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- les politiques régionales 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(PRAD, Programme Régionaux Agriculture Durable, et  PRED, Plan Régional Enseignement Recherche Formation Développement)</a:t>
                      </a:r>
                      <a:endParaRPr kumimoji="0" lang="fr-FR" altLang="fr-F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0000" marR="90000" marT="46809" marB="46809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contenu 1"/>
          <p:cNvSpPr>
            <a:spLocks noGrp="1"/>
          </p:cNvSpPr>
          <p:nvPr>
            <p:ph idx="1"/>
          </p:nvPr>
        </p:nvSpPr>
        <p:spPr>
          <a:xfrm>
            <a:off x="706438" y="1484313"/>
            <a:ext cx="7537450" cy="4316412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Favoriser l’identification et la hiérarchisation des besoins en réponse aux priorités locales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Réponse collective à ces besoins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fr-FR" altLang="fr-FR" b="1" smtClean="0">
                <a:solidFill>
                  <a:srgbClr val="FFFF00"/>
                </a:solidFill>
              </a:rPr>
              <a:t>par tous les acteurs de la R&amp;D concernés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fr-FR" altLang="fr-FR" b="1" smtClean="0">
                <a:solidFill>
                  <a:srgbClr val="FFFF00"/>
                </a:solidFill>
              </a:rPr>
              <a:t>chacun intervenant dans son cœur de métier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fr-FR" altLang="fr-FR" b="1" smtClean="0">
                <a:solidFill>
                  <a:srgbClr val="FFFF00"/>
                </a:solidFill>
              </a:rPr>
              <a:t>de manière complémentaire des autres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Eviter toute rupture dans la chaîne de l’innovation et du Transfert, en confortant notamment le maillon Institut Technique</a:t>
            </a:r>
          </a:p>
          <a:p>
            <a:pPr algn="just" eaLnBrk="1" hangingPunct="1">
              <a:buFont typeface="Wingdings 3" panose="05040102010807070707" pitchFamily="18" charset="2"/>
              <a:buNone/>
            </a:pPr>
            <a:endParaRPr lang="fr-FR" altLang="fr-FR" sz="2400" b="1" smtClean="0"/>
          </a:p>
          <a:p>
            <a:pPr algn="ctr" eaLnBrk="1" hangingPunct="1">
              <a:buFont typeface="Wingdings" panose="05000000000000000000" pitchFamily="2" charset="2"/>
              <a:buChar char="Ø"/>
            </a:pPr>
            <a:endParaRPr lang="fr-FR" altLang="fr-FR" sz="2400" b="1" smtClean="0"/>
          </a:p>
        </p:txBody>
      </p:sp>
      <p:sp>
        <p:nvSpPr>
          <p:cNvPr id="9219" name="Titre 2"/>
          <p:cNvSpPr>
            <a:spLocks noGrp="1"/>
          </p:cNvSpPr>
          <p:nvPr>
            <p:ph type="title"/>
          </p:nvPr>
        </p:nvSpPr>
        <p:spPr>
          <a:xfrm>
            <a:off x="-36513" y="-26988"/>
            <a:ext cx="7775576" cy="936626"/>
          </a:xfrm>
        </p:spPr>
        <p:txBody>
          <a:bodyPr/>
          <a:lstStyle/>
          <a:p>
            <a:pPr algn="ctr" eaLnBrk="1" hangingPunct="1"/>
            <a:r>
              <a:rPr lang="fr-FR" altLang="fr-FR" b="1" smtClean="0">
                <a:solidFill>
                  <a:srgbClr val="FFFF00"/>
                </a:solidFill>
              </a:rPr>
              <a:t>Objectifs et modalités RITA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635000" y="1973263"/>
            <a:ext cx="7756525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3200" b="1">
              <a:solidFill>
                <a:srgbClr val="C5000B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56325" name="Text Box 4"/>
          <p:cNvSpPr txBox="1">
            <a:spLocks noChangeArrowheads="1"/>
          </p:cNvSpPr>
          <p:nvPr/>
        </p:nvSpPr>
        <p:spPr bwMode="auto">
          <a:xfrm>
            <a:off x="1258888" y="476250"/>
            <a:ext cx="67468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2294" name="Group 6"/>
          <p:cNvGraphicFramePr>
            <a:graphicFrameLocks noGrp="1"/>
          </p:cNvGraphicFramePr>
          <p:nvPr/>
        </p:nvGraphicFramePr>
        <p:xfrm>
          <a:off x="1258888" y="1196975"/>
          <a:ext cx="6915150" cy="3986586"/>
        </p:xfrm>
        <a:graphic>
          <a:graphicData uri="http://schemas.openxmlformats.org/drawingml/2006/table">
            <a:tbl>
              <a:tblPr/>
              <a:tblGrid>
                <a:gridCol w="6915150"/>
              </a:tblGrid>
              <a:tr h="3986213"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2</a:t>
                      </a:r>
                      <a:r>
                        <a:rPr kumimoji="0" lang="fr-FR" altLang="fr-FR" sz="4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ème</a:t>
                      </a:r>
                      <a:r>
                        <a:rPr kumimoji="0" lang="fr-FR" altLang="fr-FR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principe :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Une architecture et des règles de fonctionnement communes aux 5 RITA…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Dans chaque DOM une souplesse de déclinaison pour prendre en compte les objectifs et spécificités régionales</a:t>
                      </a:r>
                      <a:endParaRPr kumimoji="0" lang="fr-FR" altLang="fr-FR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0000" marR="90000" marT="46764" marB="46764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635000" y="1973263"/>
            <a:ext cx="7756525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3200" b="1">
              <a:solidFill>
                <a:srgbClr val="C5000B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58373" name="Text Box 4"/>
          <p:cNvSpPr txBox="1">
            <a:spLocks noChangeArrowheads="1"/>
          </p:cNvSpPr>
          <p:nvPr/>
        </p:nvSpPr>
        <p:spPr bwMode="auto">
          <a:xfrm>
            <a:off x="1258888" y="476250"/>
            <a:ext cx="67468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8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2" name="Group 6"/>
          <p:cNvGraphicFramePr>
            <a:graphicFrameLocks noGrp="1"/>
          </p:cNvGraphicFramePr>
          <p:nvPr/>
        </p:nvGraphicFramePr>
        <p:xfrm>
          <a:off x="1295400" y="1584325"/>
          <a:ext cx="6915150" cy="2708275"/>
        </p:xfrm>
        <a:graphic>
          <a:graphicData uri="http://schemas.openxmlformats.org/drawingml/2006/table">
            <a:tbl>
              <a:tblPr/>
              <a:tblGrid>
                <a:gridCol w="6915150"/>
              </a:tblGrid>
              <a:tr h="2708275"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Le DOS : préparé sous la responsabilité des Ministères,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validé par les mb du COPIL-RITA </a:t>
                      </a:r>
                    </a:p>
                  </a:txBody>
                  <a:tcPr marL="90000" marR="90000" marT="46791" marB="46791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323850" y="692150"/>
            <a:ext cx="85185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250825" y="431800"/>
            <a:ext cx="870585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6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600" b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6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014913" y="2736850"/>
            <a:ext cx="326548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816350" y="2736850"/>
            <a:ext cx="33115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952625" y="431800"/>
            <a:ext cx="58943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600" b="1">
                <a:solidFill>
                  <a:srgbClr val="FFFFFF"/>
                </a:solidFill>
                <a:latin typeface="Candara" panose="020E0502030303020204" pitchFamily="34" charset="0"/>
              </a:rPr>
              <a:t>LES ACTEURS LOCAUX  DES RITA</a:t>
            </a:r>
          </a:p>
        </p:txBody>
      </p:sp>
      <p:graphicFrame>
        <p:nvGraphicFramePr>
          <p:cNvPr id="11272" name="Group 8"/>
          <p:cNvGraphicFramePr>
            <a:graphicFrameLocks noGrp="1"/>
          </p:cNvGraphicFramePr>
          <p:nvPr/>
        </p:nvGraphicFramePr>
        <p:xfrm>
          <a:off x="1547813" y="1268413"/>
          <a:ext cx="5472112" cy="4529141"/>
        </p:xfrm>
        <a:graphic>
          <a:graphicData uri="http://schemas.openxmlformats.org/drawingml/2006/table">
            <a:tbl>
              <a:tblPr/>
              <a:tblGrid>
                <a:gridCol w="5195887"/>
                <a:gridCol w="276225"/>
              </a:tblGrid>
              <a:tr h="470360"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5000B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0011" marR="90011" marT="46809" marB="46809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0011" marR="90011" marT="46809" marB="46809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58777">
                <a:tc>
                  <a:txBody>
                    <a:bodyPr/>
                    <a:lstStyle>
                      <a:lvl1pPr marL="209550" indent="-2095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0955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</a:pPr>
                      <a:r>
                        <a:rPr kumimoji="0" lang="fr-FR" alt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I</a:t>
                      </a: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nstituts techniques </a:t>
                      </a:r>
                    </a:p>
                    <a:p>
                      <a:pPr marL="20955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Chambres d‘Agriculture</a:t>
                      </a:r>
                    </a:p>
                    <a:p>
                      <a:pPr marL="20955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Centres techniques régionaux</a:t>
                      </a:r>
                    </a:p>
                    <a:p>
                      <a:pPr marL="20955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Organismes de Recherche</a:t>
                      </a:r>
                    </a:p>
                    <a:p>
                      <a:pPr marL="20955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Centres de formation</a:t>
                      </a:r>
                    </a:p>
                    <a:p>
                      <a:pPr marL="20955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Enseignement Agricole (Lycée)</a:t>
                      </a:r>
                    </a:p>
                    <a:p>
                      <a:pPr marL="20955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Organisations de producteurs</a:t>
                      </a:r>
                    </a:p>
                    <a:p>
                      <a:pPr marL="20955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Collectivités territoriales</a:t>
                      </a:r>
                    </a:p>
                    <a:p>
                      <a:pPr marL="20955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DAAF</a:t>
                      </a:r>
                    </a:p>
                    <a:p>
                      <a:pPr marL="20955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09550" algn="l"/>
                          <a:tab pos="657225" algn="l"/>
                          <a:tab pos="1106488" algn="l"/>
                          <a:tab pos="1555750" algn="l"/>
                          <a:tab pos="2005013" algn="l"/>
                          <a:tab pos="2454275" algn="l"/>
                          <a:tab pos="2903538" algn="l"/>
                          <a:tab pos="3352800" algn="l"/>
                          <a:tab pos="3802063" algn="l"/>
                          <a:tab pos="4251325" algn="l"/>
                          <a:tab pos="4700588" algn="l"/>
                          <a:tab pos="5149850" algn="l"/>
                          <a:tab pos="5599113" algn="l"/>
                          <a:tab pos="6048375" algn="l"/>
                          <a:tab pos="6497638" algn="l"/>
                          <a:tab pos="6946900" algn="l"/>
                          <a:tab pos="7396163" algn="l"/>
                          <a:tab pos="7845425" algn="l"/>
                          <a:tab pos="8294688" algn="l"/>
                          <a:tab pos="8743950" algn="l"/>
                          <a:tab pos="919321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...</a:t>
                      </a:r>
                    </a:p>
                  </a:txBody>
                  <a:tcPr marL="90011" marR="90011" marT="46809" marB="46809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0011" marR="90011" marT="46809" marB="46809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62468" name="Text Box 3"/>
          <p:cNvSpPr txBox="1">
            <a:spLocks noChangeArrowheads="1"/>
          </p:cNvSpPr>
          <p:nvPr/>
        </p:nvSpPr>
        <p:spPr bwMode="auto">
          <a:xfrm>
            <a:off x="239713" y="720725"/>
            <a:ext cx="86836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600" b="1">
                <a:solidFill>
                  <a:srgbClr val="FFFFFF"/>
                </a:solidFill>
                <a:latin typeface="Candara" panose="020E0502030303020204" pitchFamily="34" charset="0"/>
              </a:rPr>
              <a:t>LES TYPES D’AGRICULTURE CONCERNES</a:t>
            </a:r>
          </a:p>
        </p:txBody>
      </p:sp>
      <p:sp>
        <p:nvSpPr>
          <p:cNvPr id="62469" name="Text Box 4"/>
          <p:cNvSpPr txBox="1">
            <a:spLocks noChangeArrowheads="1"/>
          </p:cNvSpPr>
          <p:nvPr/>
        </p:nvSpPr>
        <p:spPr bwMode="auto">
          <a:xfrm>
            <a:off x="5543550" y="2303463"/>
            <a:ext cx="2987675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2470" name="Text Box 5"/>
          <p:cNvSpPr txBox="1">
            <a:spLocks noChangeArrowheads="1"/>
          </p:cNvSpPr>
          <p:nvPr/>
        </p:nvSpPr>
        <p:spPr bwMode="auto">
          <a:xfrm>
            <a:off x="5014913" y="2736850"/>
            <a:ext cx="326548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3816350" y="2736850"/>
            <a:ext cx="33115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6391" name="Group 7"/>
          <p:cNvGraphicFramePr>
            <a:graphicFrameLocks noGrp="1"/>
          </p:cNvGraphicFramePr>
          <p:nvPr/>
        </p:nvGraphicFramePr>
        <p:xfrm>
          <a:off x="900113" y="2276475"/>
          <a:ext cx="7340600" cy="2800350"/>
        </p:xfrm>
        <a:graphic>
          <a:graphicData uri="http://schemas.openxmlformats.org/drawingml/2006/table">
            <a:tbl>
              <a:tblPr/>
              <a:tblGrid>
                <a:gridCol w="7340600"/>
              </a:tblGrid>
              <a:tr h="2800350"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428625" indent="-2159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428625" marR="0" lvl="1" indent="-21590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00DC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Les Filières de diversification végétales et animales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organisées</a:t>
                      </a:r>
                    </a:p>
                    <a:p>
                      <a:pPr marL="428625" marR="0" lvl="1" indent="-21590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00DC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La Petite Agriculture Familiale </a:t>
                      </a:r>
                    </a:p>
                    <a:p>
                      <a:pPr marL="428625" marR="0" lvl="1" indent="-21590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00DC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428625" marR="0" lvl="1" indent="-21590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00DC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Souhait de rapprochement  entre RITA2 et les actions conduites sur les cultures d</a:t>
                      </a:r>
                      <a:r>
                        <a:rPr kumimoji="0" lang="ja-JP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’</a:t>
                      </a:r>
                      <a:r>
                        <a:rPr kumimoji="0" lang="fr-FR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exportation</a:t>
                      </a:r>
                      <a:endParaRPr kumimoji="0" lang="fr-FR" alt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0000" marR="90000" marT="46811" marB="46811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239713" y="431800"/>
            <a:ext cx="86836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600" b="1">
                <a:solidFill>
                  <a:srgbClr val="FFFFFF"/>
                </a:solidFill>
                <a:latin typeface="Candara" panose="020E0502030303020204" pitchFamily="34" charset="0"/>
              </a:rPr>
              <a:t>CADRE DE CONDUITE DES ACTIONS</a:t>
            </a:r>
          </a:p>
        </p:txBody>
      </p:sp>
      <p:sp>
        <p:nvSpPr>
          <p:cNvPr id="64517" name="Text Box 4"/>
          <p:cNvSpPr txBox="1">
            <a:spLocks noChangeArrowheads="1"/>
          </p:cNvSpPr>
          <p:nvPr/>
        </p:nvSpPr>
        <p:spPr bwMode="auto">
          <a:xfrm>
            <a:off x="5543550" y="2303463"/>
            <a:ext cx="2987675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64518" name="Text Box 5"/>
          <p:cNvSpPr txBox="1">
            <a:spLocks noChangeArrowheads="1"/>
          </p:cNvSpPr>
          <p:nvPr/>
        </p:nvSpPr>
        <p:spPr bwMode="auto">
          <a:xfrm>
            <a:off x="5014913" y="2736850"/>
            <a:ext cx="326548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graphicFrame>
        <p:nvGraphicFramePr>
          <p:cNvPr id="17414" name="Group 6"/>
          <p:cNvGraphicFramePr>
            <a:graphicFrameLocks noGrp="1"/>
          </p:cNvGraphicFramePr>
          <p:nvPr/>
        </p:nvGraphicFramePr>
        <p:xfrm>
          <a:off x="1168400" y="2273300"/>
          <a:ext cx="7011988" cy="3540125"/>
        </p:xfrm>
        <a:graphic>
          <a:graphicData uri="http://schemas.openxmlformats.org/drawingml/2006/table">
            <a:tbl>
              <a:tblPr/>
              <a:tblGrid>
                <a:gridCol w="7011988"/>
              </a:tblGrid>
              <a:tr h="3540125">
                <a:tc>
                  <a:txBody>
                    <a:bodyPr/>
                    <a:lstStyle>
                      <a:lvl1pPr marL="212725" indent="-2095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12725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</a:pPr>
                      <a:endParaRPr kumimoji="0" lang="fr-FR" alt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212725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</a:pPr>
                      <a:r>
                        <a:rPr kumimoji="0" lang="fr-FR" altLang="fr-F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fr-FR" altLang="fr-F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Collectivement</a:t>
                      </a:r>
                    </a:p>
                    <a:p>
                      <a:pPr marL="212725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</a:pPr>
                      <a:r>
                        <a:rPr kumimoji="0" lang="fr-FR" altLang="fr-F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De manière pertinente / besoins exprimés</a:t>
                      </a:r>
                    </a:p>
                    <a:p>
                      <a:pPr marL="212725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</a:pPr>
                      <a:r>
                        <a:rPr kumimoji="0" lang="fr-FR" altLang="fr-F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Dans un pas de temps pragmatique, souci socio-écon.</a:t>
                      </a:r>
                    </a:p>
                    <a:p>
                      <a:pPr marL="212725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</a:pPr>
                      <a:r>
                        <a:rPr kumimoji="0" lang="fr-FR" altLang="fr-F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En privilégiant le transfert et la valorisation</a:t>
                      </a:r>
                    </a:p>
                    <a:p>
                      <a:pPr marL="212725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</a:pPr>
                      <a:r>
                        <a:rPr kumimoji="0" lang="fr-FR" altLang="fr-F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En favorisant les  synergies inter-filières et inter-DOM </a:t>
                      </a:r>
                    </a:p>
                    <a:p>
                      <a:pPr marL="212725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</a:pPr>
                      <a:r>
                        <a:rPr kumimoji="0" lang="fr-FR" altLang="fr-F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En capitalisant et en valorisant les résultats</a:t>
                      </a:r>
                    </a:p>
                    <a:p>
                      <a:pPr marL="212725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12725" algn="l"/>
                          <a:tab pos="660400" algn="l"/>
                          <a:tab pos="1109663" algn="l"/>
                          <a:tab pos="1558925" algn="l"/>
                          <a:tab pos="2008188" algn="l"/>
                          <a:tab pos="2457450" algn="l"/>
                          <a:tab pos="2906713" algn="l"/>
                          <a:tab pos="3355975" algn="l"/>
                          <a:tab pos="3805238" algn="l"/>
                          <a:tab pos="4254500" algn="l"/>
                          <a:tab pos="4703763" algn="l"/>
                          <a:tab pos="5153025" algn="l"/>
                          <a:tab pos="5602288" algn="l"/>
                          <a:tab pos="6051550" algn="l"/>
                          <a:tab pos="6500813" algn="l"/>
                          <a:tab pos="6950075" algn="l"/>
                          <a:tab pos="7399338" algn="l"/>
                          <a:tab pos="7848600" algn="l"/>
                          <a:tab pos="8297863" algn="l"/>
                          <a:tab pos="8747125" algn="l"/>
                          <a:tab pos="9196388" algn="l"/>
                        </a:tabLst>
                      </a:pPr>
                      <a:endParaRPr kumimoji="0" lang="fr-FR" altLang="fr-FR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0000" marR="90000" marT="46806" marB="46806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5014913" y="2736850"/>
            <a:ext cx="326548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6565" name="Text Box 4"/>
          <p:cNvSpPr txBox="1">
            <a:spLocks noChangeArrowheads="1"/>
          </p:cNvSpPr>
          <p:nvPr/>
        </p:nvSpPr>
        <p:spPr bwMode="auto">
          <a:xfrm>
            <a:off x="771525" y="333375"/>
            <a:ext cx="7772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rgbClr val="FFFFFF"/>
                </a:solidFill>
                <a:latin typeface="Candara" panose="020E0502030303020204" pitchFamily="34" charset="0"/>
              </a:rPr>
              <a:t>COMPOSITION DU CPR-RITA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b="1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20485" name="Group 5"/>
          <p:cNvGraphicFramePr>
            <a:graphicFrameLocks noGrp="1"/>
          </p:cNvGraphicFramePr>
          <p:nvPr/>
        </p:nvGraphicFramePr>
        <p:xfrm>
          <a:off x="1042988" y="1341438"/>
          <a:ext cx="7126287" cy="4902359"/>
        </p:xfrm>
        <a:graphic>
          <a:graphicData uri="http://schemas.openxmlformats.org/drawingml/2006/table">
            <a:tbl>
              <a:tblPr/>
              <a:tblGrid>
                <a:gridCol w="7126287"/>
              </a:tblGrid>
              <a:tr h="2405597">
                <a:tc>
                  <a:txBody>
                    <a:bodyPr/>
                    <a:lstStyle>
                      <a:lvl1pPr marL="215900" indent="-2095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1590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ts val="575"/>
                        </a:spcAft>
                        <a:buClrTx/>
                        <a:buSzPct val="100000"/>
                        <a:buFontTx/>
                        <a:buNone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5000B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Membres :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ts val="575"/>
                        </a:spcAft>
                        <a:buClr>
                          <a:srgbClr val="C5000B"/>
                        </a:buClr>
                        <a:buSzPct val="10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5000B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DAAF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5000B"/>
                        </a:buClr>
                        <a:buSzPct val="10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5000B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Collectivité territoriale autorité de gestion des fonds européens de Guadeloupe, Martinique,  Réunion, Guyane /Conseil Général de Mayotte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5000B"/>
                        </a:buClr>
                        <a:buSzPct val="10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5000B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Chambre d’Agriculture</a:t>
                      </a:r>
                    </a:p>
                  </a:txBody>
                  <a:tcPr marL="90000" marR="90000" marT="46765" marB="46765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96603">
                <a:tc>
                  <a:txBody>
                    <a:bodyPr/>
                    <a:lstStyle>
                      <a:lvl1pPr marL="215900" indent="-2095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1590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ts val="575"/>
                        </a:spcAft>
                        <a:buClrTx/>
                        <a:buSzPct val="100000"/>
                        <a:buFontTx/>
                        <a:buNone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Autres participants (selon choix locaux)  :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ts val="575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Acteurs et partenaires des RITA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ts val="575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Autres Collectivités Territoriales impliquées dans les RITA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ts val="575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Experts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Animateurs nationaux et locaux du RITA</a:t>
                      </a:r>
                    </a:p>
                  </a:txBody>
                  <a:tcPr marL="90000" marR="90000" marT="46765" marB="46765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68612" name="Text Box 3"/>
          <p:cNvSpPr txBox="1">
            <a:spLocks noChangeArrowheads="1"/>
          </p:cNvSpPr>
          <p:nvPr/>
        </p:nvSpPr>
        <p:spPr bwMode="auto">
          <a:xfrm>
            <a:off x="682625" y="431800"/>
            <a:ext cx="75834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200" b="1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200" b="1">
                <a:solidFill>
                  <a:srgbClr val="FFFFFF"/>
                </a:solidFill>
                <a:latin typeface="Candara" panose="020E0502030303020204" pitchFamily="34" charset="0"/>
              </a:rPr>
              <a:t>PRESIDENCE DU CPR-RITA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200" b="1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5543550" y="2389188"/>
            <a:ext cx="2987675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21510" name="Group 6"/>
          <p:cNvGraphicFramePr>
            <a:graphicFrameLocks noGrp="1"/>
          </p:cNvGraphicFramePr>
          <p:nvPr/>
        </p:nvGraphicFramePr>
        <p:xfrm>
          <a:off x="374650" y="1638300"/>
          <a:ext cx="8439150" cy="2943225"/>
        </p:xfrm>
        <a:graphic>
          <a:graphicData uri="http://schemas.openxmlformats.org/drawingml/2006/table">
            <a:tbl>
              <a:tblPr/>
              <a:tblGrid>
                <a:gridCol w="8439150"/>
              </a:tblGrid>
              <a:tr h="2943225"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ts val="575"/>
                        </a:spcBef>
                        <a:spcAft>
                          <a:spcPts val="57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5000B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575"/>
                        </a:spcBef>
                        <a:spcAft>
                          <a:spcPts val="57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5000B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Le CPR-RITA est co-présidé par :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575"/>
                        </a:spcBef>
                        <a:spcAft>
                          <a:spcPts val="575"/>
                        </a:spcAft>
                        <a:buClr>
                          <a:srgbClr val="C5000B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5000B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5000B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Le Directeur de la DAAF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575"/>
                        </a:spcBef>
                        <a:spcAft>
                          <a:spcPts val="575"/>
                        </a:spcAft>
                        <a:buClr>
                          <a:srgbClr val="C5000B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5000B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Le Président de la Collectivité Territoriale, membre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575"/>
                        </a:spcBef>
                        <a:spcAft>
                          <a:spcPts val="57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5000B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du CPR-RITA</a:t>
                      </a:r>
                    </a:p>
                  </a:txBody>
                  <a:tcPr marL="90000" marR="90000" marT="46806" marB="46806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5543550" y="2303463"/>
            <a:ext cx="2987675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5014913" y="2736850"/>
            <a:ext cx="326548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70662" name="Text Box 5"/>
          <p:cNvSpPr txBox="1">
            <a:spLocks noChangeArrowheads="1"/>
          </p:cNvSpPr>
          <p:nvPr/>
        </p:nvSpPr>
        <p:spPr bwMode="auto">
          <a:xfrm>
            <a:off x="682625" y="188913"/>
            <a:ext cx="758348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200" b="1">
                <a:latin typeface="Candara" panose="020E0502030303020204" pitchFamily="34" charset="0"/>
              </a:rPr>
              <a:t>ROLES DU CPR-RITA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2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22534" name="Group 6"/>
          <p:cNvGraphicFramePr>
            <a:graphicFrameLocks noGrp="1"/>
          </p:cNvGraphicFramePr>
          <p:nvPr/>
        </p:nvGraphicFramePr>
        <p:xfrm>
          <a:off x="684213" y="1125538"/>
          <a:ext cx="7905750" cy="4645714"/>
        </p:xfrm>
        <a:graphic>
          <a:graphicData uri="http://schemas.openxmlformats.org/drawingml/2006/table">
            <a:tbl>
              <a:tblPr/>
              <a:tblGrid>
                <a:gridCol w="7905750"/>
              </a:tblGrid>
              <a:tr h="4645025">
                <a:tc>
                  <a:txBody>
                    <a:bodyPr/>
                    <a:lstStyle>
                      <a:lvl1pPr marL="215900" indent="-2095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1590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Le CPR-RITA :</a:t>
                      </a:r>
                    </a:p>
                    <a:p>
                      <a:pPr marL="215900" marR="0" lvl="0" indent="-209550" algn="just" defTabSz="449263" rtl="0" eaLnBrk="1" fontAlgn="base" latinLnBrk="0" hangingPunct="1">
                        <a:lnSpc>
                          <a:spcPct val="12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coordonne ses actions avec les autres instances locales (COSDA…)</a:t>
                      </a:r>
                    </a:p>
                    <a:p>
                      <a:pPr marL="215900" marR="0" lvl="0" indent="-209550" algn="just" defTabSz="449263" rtl="0" eaLnBrk="1" fontAlgn="base" latinLnBrk="0" hangingPunct="1">
                        <a:lnSpc>
                          <a:spcPct val="12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s’assure de la cohérence technique et financière des projets</a:t>
                      </a:r>
                    </a:p>
                    <a:p>
                      <a:pPr marL="215900" marR="0" lvl="0" indent="-209550" algn="just" defTabSz="449263" rtl="0" eaLnBrk="1" fontAlgn="base" latinLnBrk="0" hangingPunct="1">
                        <a:lnSpc>
                          <a:spcPct val="12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favorise les stratégies visant à développer le transfert-valorisation</a:t>
                      </a:r>
                    </a:p>
                    <a:p>
                      <a:pPr marL="215900" marR="0" lvl="0" indent="-209550" algn="just" defTabSz="449263" rtl="0" eaLnBrk="1" fontAlgn="base" latinLnBrk="0" hangingPunct="1">
                        <a:lnSpc>
                          <a:spcPct val="12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organise régulièrement des consultations avec les professionnels 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sélectionne et priorise les projets  qui sont soumis à décision des financeurs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s’assure de la bonne mise en œuvre des actions financées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None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endParaRPr kumimoji="0" lang="fr-FR" alt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s’appuie sur une animation locale portée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par un ou des animateurs locaux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endParaRPr kumimoji="0" lang="fr-FR" alt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215900" marR="0" lvl="0" indent="-209550" algn="just" defTabSz="449263" rtl="0" eaLnBrk="1" fontAlgn="base" latinLnBrk="0" hangingPunct="1">
                        <a:lnSpc>
                          <a:spcPct val="12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None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endParaRPr kumimoji="0" lang="fr-FR" alt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0000" marR="90000" marT="46763" marB="46763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509588" y="579438"/>
            <a:ext cx="77565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rgbClr val="FFFFFF"/>
                </a:solidFill>
                <a:latin typeface="Candara" panose="020E0502030303020204" pitchFamily="34" charset="0"/>
              </a:rPr>
              <a:t>L’ORGANISATION ET LA GOUVERNANCE NATIONALES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rgbClr val="FFFFFF"/>
                </a:solidFill>
                <a:latin typeface="Candara" panose="020E0502030303020204" pitchFamily="34" charset="0"/>
              </a:rPr>
              <a:t> LE COMITE DE PILOTAGE NATIONAL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b="1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5543550" y="2303463"/>
            <a:ext cx="2987675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25606" name="Group 6"/>
          <p:cNvGraphicFramePr>
            <a:graphicFrameLocks noGrp="1"/>
          </p:cNvGraphicFramePr>
          <p:nvPr/>
        </p:nvGraphicFramePr>
        <p:xfrm>
          <a:off x="720725" y="2211388"/>
          <a:ext cx="7923213" cy="2441575"/>
        </p:xfrm>
        <a:graphic>
          <a:graphicData uri="http://schemas.openxmlformats.org/drawingml/2006/table">
            <a:tbl>
              <a:tblPr/>
              <a:tblGrid>
                <a:gridCol w="7923213"/>
              </a:tblGrid>
              <a:tr h="2441575"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C5000B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Le Comité de Pilotage national des RITA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(COPIL-RITA) :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Instance nationale de pilotage du réseau</a:t>
                      </a:r>
                    </a:p>
                  </a:txBody>
                  <a:tcPr marL="90000" marR="90000" marT="46797" marB="46797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74755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74756" name="Text Box 3"/>
          <p:cNvSpPr txBox="1">
            <a:spLocks noChangeArrowheads="1"/>
          </p:cNvSpPr>
          <p:nvPr/>
        </p:nvSpPr>
        <p:spPr bwMode="auto">
          <a:xfrm>
            <a:off x="5014913" y="2736850"/>
            <a:ext cx="326548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74757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7772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rgbClr val="FFFFFF"/>
                </a:solidFill>
                <a:latin typeface="Candara" panose="020E0502030303020204" pitchFamily="34" charset="0"/>
              </a:rPr>
              <a:t>COMPOSITION DU COPIL-RITA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400" b="1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26629" name="Group 5"/>
          <p:cNvGraphicFramePr>
            <a:graphicFrameLocks noGrp="1"/>
          </p:cNvGraphicFramePr>
          <p:nvPr/>
        </p:nvGraphicFramePr>
        <p:xfrm>
          <a:off x="1116013" y="1052513"/>
          <a:ext cx="7500937" cy="4924425"/>
        </p:xfrm>
        <a:graphic>
          <a:graphicData uri="http://schemas.openxmlformats.org/drawingml/2006/table">
            <a:tbl>
              <a:tblPr/>
              <a:tblGrid>
                <a:gridCol w="7500937"/>
              </a:tblGrid>
              <a:tr h="3535362">
                <a:tc>
                  <a:txBody>
                    <a:bodyPr/>
                    <a:lstStyle>
                      <a:lvl1pPr marL="214313" indent="-2095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14313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</a:pPr>
                      <a:r>
                        <a:rPr kumimoji="0" lang="fr-FR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MAAF (DGER, DGPAAT, DGAL), MOM</a:t>
                      </a:r>
                    </a:p>
                    <a:p>
                      <a:pPr marL="214313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</a:pPr>
                      <a:r>
                        <a:rPr kumimoji="0" lang="fr-FR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ODEADOM</a:t>
                      </a:r>
                    </a:p>
                    <a:p>
                      <a:pPr marL="214313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</a:pPr>
                      <a:r>
                        <a:rPr kumimoji="0" lang="fr-FR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ACTA</a:t>
                      </a:r>
                    </a:p>
                    <a:p>
                      <a:pPr marL="214313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</a:pPr>
                      <a:r>
                        <a:rPr kumimoji="0" lang="fr-FR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APCA</a:t>
                      </a:r>
                    </a:p>
                    <a:p>
                      <a:pPr marL="214313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</a:pPr>
                      <a:r>
                        <a:rPr kumimoji="0" lang="fr-FR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CIRAD</a:t>
                      </a:r>
                    </a:p>
                    <a:p>
                      <a:pPr marL="214313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</a:pPr>
                      <a:r>
                        <a:rPr kumimoji="0" lang="fr-FR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INRA </a:t>
                      </a:r>
                    </a:p>
                    <a:p>
                      <a:pPr marL="214313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</a:pPr>
                      <a:r>
                        <a:rPr kumimoji="0" lang="fr-FR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Collectivités territoriales, autorités de gestion des fonds européens de Guadeloupe, Martinique,  Réunion, Guyane et Conseil Général de Mayotte</a:t>
                      </a:r>
                    </a:p>
                    <a:p>
                      <a:pPr marL="214313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4313" algn="l"/>
                          <a:tab pos="661988" algn="l"/>
                          <a:tab pos="1111250" algn="l"/>
                          <a:tab pos="1560513" algn="l"/>
                          <a:tab pos="2009775" algn="l"/>
                          <a:tab pos="2459038" algn="l"/>
                          <a:tab pos="2908300" algn="l"/>
                          <a:tab pos="3357563" algn="l"/>
                          <a:tab pos="3806825" algn="l"/>
                          <a:tab pos="4256088" algn="l"/>
                          <a:tab pos="4705350" algn="l"/>
                          <a:tab pos="5154613" algn="l"/>
                          <a:tab pos="5603875" algn="l"/>
                          <a:tab pos="6053138" algn="l"/>
                          <a:tab pos="6502400" algn="l"/>
                          <a:tab pos="6951663" algn="l"/>
                          <a:tab pos="7400925" algn="l"/>
                          <a:tab pos="7850188" algn="l"/>
                          <a:tab pos="8299450" algn="l"/>
                          <a:tab pos="8748713" algn="l"/>
                          <a:tab pos="9197975" algn="l"/>
                        </a:tabLst>
                      </a:pPr>
                      <a:r>
                        <a:rPr kumimoji="0" lang="fr-FR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DAAF</a:t>
                      </a:r>
                    </a:p>
                  </a:txBody>
                  <a:tcPr marL="90000" marR="90000" marT="46806" marB="46806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389063">
                <a:tc>
                  <a:txBody>
                    <a:bodyPr/>
                    <a:lstStyle>
                      <a:lvl1pPr marL="215900" indent="-2095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1590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Autres participants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>
                          <a:srgbClr val="2300DC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Animateurs nationaux du RITA</a:t>
                      </a:r>
                    </a:p>
                    <a:p>
                      <a:pPr marL="215900" marR="0" lvl="0" indent="-209550" algn="l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150"/>
                        </a:spcBef>
                        <a:spcAft>
                          <a:spcPct val="0"/>
                        </a:spcAft>
                        <a:buClr>
                          <a:srgbClr val="2300DC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Experts...</a:t>
                      </a:r>
                    </a:p>
                  </a:txBody>
                  <a:tcPr marL="90000" marR="90000" marT="46806" marB="46806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contenu 1"/>
          <p:cNvSpPr>
            <a:spLocks noGrp="1"/>
          </p:cNvSpPr>
          <p:nvPr>
            <p:ph idx="1"/>
          </p:nvPr>
        </p:nvSpPr>
        <p:spPr>
          <a:xfrm>
            <a:off x="755650" y="1341438"/>
            <a:ext cx="7537450" cy="4679950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Favoriser et organiser le Transfert des Résultats de la R&amp;D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fr-FR" altLang="fr-FR" b="1" i="1" smtClean="0">
                <a:solidFill>
                  <a:srgbClr val="FFFF00"/>
                </a:solidFill>
              </a:rPr>
              <a:t>via</a:t>
            </a:r>
            <a:r>
              <a:rPr lang="fr-FR" altLang="fr-FR" b="1" smtClean="0">
                <a:solidFill>
                  <a:srgbClr val="FFFF00"/>
                </a:solidFill>
              </a:rPr>
              <a:t> les prescripteurs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fr-FR" altLang="fr-FR" b="1" smtClean="0">
                <a:solidFill>
                  <a:srgbClr val="FFFF00"/>
                </a:solidFill>
              </a:rPr>
              <a:t>directement aux agriculteurs en s’appuyant sur les partenaires concernés (Chambres d’Agriculture, OP, Enseignement…)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Mutualiser l’information et favoriser les complémentarités et partenariats en inter DOM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Bénéficier de l’expérience de la métropole et de l’International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Rechercher les moyens financiers nécessaires</a:t>
            </a:r>
          </a:p>
          <a:p>
            <a:pPr algn="ctr" eaLnBrk="1" hangingPunct="1">
              <a:buFont typeface="Wingdings" panose="05000000000000000000" pitchFamily="2" charset="2"/>
              <a:buChar char="Ø"/>
            </a:pPr>
            <a:endParaRPr lang="fr-FR" altLang="fr-FR" sz="2400" b="1" smtClean="0"/>
          </a:p>
          <a:p>
            <a:pPr algn="ctr" eaLnBrk="1" hangingPunct="1">
              <a:buFont typeface="Wingdings" panose="05000000000000000000" pitchFamily="2" charset="2"/>
              <a:buChar char="Ø"/>
            </a:pPr>
            <a:endParaRPr lang="fr-FR" altLang="fr-FR" sz="2400" b="1" smtClean="0"/>
          </a:p>
        </p:txBody>
      </p:sp>
      <p:sp>
        <p:nvSpPr>
          <p:cNvPr id="10243" name="Titre 2"/>
          <p:cNvSpPr>
            <a:spLocks noGrp="1"/>
          </p:cNvSpPr>
          <p:nvPr>
            <p:ph type="title"/>
          </p:nvPr>
        </p:nvSpPr>
        <p:spPr>
          <a:xfrm>
            <a:off x="-36513" y="-26988"/>
            <a:ext cx="7775576" cy="936626"/>
          </a:xfrm>
        </p:spPr>
        <p:txBody>
          <a:bodyPr/>
          <a:lstStyle/>
          <a:p>
            <a:pPr algn="ctr" eaLnBrk="1" hangingPunct="1"/>
            <a:r>
              <a:rPr lang="fr-FR" altLang="fr-FR" b="1" smtClean="0">
                <a:solidFill>
                  <a:srgbClr val="FFFF00"/>
                </a:solidFill>
              </a:rPr>
              <a:t>Objectifs et modalités RITA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76804" name="Text Box 3"/>
          <p:cNvSpPr txBox="1">
            <a:spLocks noChangeArrowheads="1"/>
          </p:cNvSpPr>
          <p:nvPr/>
        </p:nvSpPr>
        <p:spPr bwMode="auto">
          <a:xfrm>
            <a:off x="682625" y="431800"/>
            <a:ext cx="75834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200" b="1">
              <a:solidFill>
                <a:srgbClr val="FFFFFF"/>
              </a:solidFill>
              <a:latin typeface="Candara" panose="020E0502030303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200" b="1">
                <a:solidFill>
                  <a:srgbClr val="FFFFFF"/>
                </a:solidFill>
                <a:latin typeface="Candara" panose="020E0502030303020204" pitchFamily="34" charset="0"/>
              </a:rPr>
              <a:t>PRESIDENCE DU COPIL-RITA</a:t>
            </a:r>
          </a:p>
        </p:txBody>
      </p:sp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5543550" y="2303463"/>
            <a:ext cx="2987675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76806" name="Text Box 5"/>
          <p:cNvSpPr txBox="1">
            <a:spLocks noChangeArrowheads="1"/>
          </p:cNvSpPr>
          <p:nvPr/>
        </p:nvSpPr>
        <p:spPr bwMode="auto">
          <a:xfrm>
            <a:off x="5014913" y="2736850"/>
            <a:ext cx="326548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graphicFrame>
        <p:nvGraphicFramePr>
          <p:cNvPr id="28678" name="Group 6"/>
          <p:cNvGraphicFramePr>
            <a:graphicFrameLocks noGrp="1"/>
          </p:cNvGraphicFramePr>
          <p:nvPr/>
        </p:nvGraphicFramePr>
        <p:xfrm>
          <a:off x="936625" y="2044700"/>
          <a:ext cx="7754938" cy="2957513"/>
        </p:xfrm>
        <a:graphic>
          <a:graphicData uri="http://schemas.openxmlformats.org/drawingml/2006/table">
            <a:tbl>
              <a:tblPr/>
              <a:tblGrid>
                <a:gridCol w="7754938"/>
              </a:tblGrid>
              <a:tr h="2957513">
                <a:tc>
                  <a:txBody>
                    <a:bodyPr/>
                    <a:lstStyle>
                      <a:lvl1pPr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3000"/>
                        </a:lnSpc>
                        <a:spcBef>
                          <a:spcPts val="575"/>
                        </a:spcBef>
                        <a:spcAft>
                          <a:spcPts val="57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C5000B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575"/>
                        </a:spcBef>
                        <a:spcAft>
                          <a:spcPts val="57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Le COPIL-RITA est présidé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575"/>
                        </a:spcBef>
                        <a:spcAft>
                          <a:spcPts val="57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par 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575"/>
                        </a:spcBef>
                        <a:spcAft>
                          <a:spcPts val="57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la Directrice Générale de la DGPAAT (MAAF)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ts val="575"/>
                        </a:spcBef>
                        <a:spcAft>
                          <a:spcPts val="57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fr-FR" altLang="fr-FR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C5000B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0000" marR="90000" marT="46800" marB="46800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323850" y="588963"/>
            <a:ext cx="85185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78851" name="Text Box 2"/>
          <p:cNvSpPr txBox="1">
            <a:spLocks noChangeArrowheads="1"/>
          </p:cNvSpPr>
          <p:nvPr/>
        </p:nvSpPr>
        <p:spPr bwMode="auto">
          <a:xfrm>
            <a:off x="7451725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5543550" y="2303463"/>
            <a:ext cx="2987675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78853" name="Text Box 4"/>
          <p:cNvSpPr txBox="1">
            <a:spLocks noChangeArrowheads="1"/>
          </p:cNvSpPr>
          <p:nvPr/>
        </p:nvSpPr>
        <p:spPr bwMode="auto">
          <a:xfrm>
            <a:off x="5014913" y="2736850"/>
            <a:ext cx="326548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682625" y="188913"/>
            <a:ext cx="758348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200" b="1">
                <a:latin typeface="Candara" panose="020E0502030303020204" pitchFamily="34" charset="0"/>
              </a:rPr>
              <a:t>L’ORGANISATION ET LA GOUVERNANCE NATIONALES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200" b="1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22534" name="Group 6"/>
          <p:cNvGraphicFramePr>
            <a:graphicFrameLocks noGrp="1"/>
          </p:cNvGraphicFramePr>
          <p:nvPr/>
        </p:nvGraphicFramePr>
        <p:xfrm>
          <a:off x="684213" y="1844675"/>
          <a:ext cx="7905750" cy="2952750"/>
        </p:xfrm>
        <a:graphic>
          <a:graphicData uri="http://schemas.openxmlformats.org/drawingml/2006/table">
            <a:tbl>
              <a:tblPr/>
              <a:tblGrid>
                <a:gridCol w="7905750"/>
              </a:tblGrid>
              <a:tr h="2952750">
                <a:tc>
                  <a:txBody>
                    <a:bodyPr/>
                    <a:lstStyle>
                      <a:lvl1pPr marL="215900" indent="-2095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49263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15900" marR="0" lvl="0" indent="-209550" algn="l" defTabSz="449263" rtl="0" eaLnBrk="1" fontAlgn="base" latinLnBrk="0" hangingPunct="1">
                        <a:lnSpc>
                          <a:spcPct val="10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Le COPIL-RITA :</a:t>
                      </a:r>
                    </a:p>
                    <a:p>
                      <a:pPr marL="215900" marR="0" lvl="0" indent="-209550" algn="just" defTabSz="449263" rtl="0" eaLnBrk="1" fontAlgn="base" latinLnBrk="0" hangingPunct="1">
                        <a:lnSpc>
                          <a:spcPct val="12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coordonne  et oriente au niveau national</a:t>
                      </a:r>
                    </a:p>
                    <a:p>
                      <a:pPr marL="215900" marR="0" lvl="0" indent="-209550" algn="just" defTabSz="449263" rtl="0" eaLnBrk="1" fontAlgn="base" latinLnBrk="0" hangingPunct="1">
                        <a:lnSpc>
                          <a:spcPct val="12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Favorise l</a:t>
                      </a:r>
                      <a:r>
                        <a:rPr kumimoji="0" lang="ja-JP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’</a:t>
                      </a:r>
                      <a:r>
                        <a:rPr kumimoji="0" lang="fr-FR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InterDOM</a:t>
                      </a:r>
                    </a:p>
                    <a:p>
                      <a:pPr marL="215900" marR="0" lvl="0" indent="-209550" algn="just" defTabSz="449263" rtl="0" eaLnBrk="1" fontAlgn="base" latinLnBrk="0" hangingPunct="1">
                        <a:lnSpc>
                          <a:spcPct val="12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Char char=""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r>
                        <a:rPr kumimoji="0" lang="fr-FR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 s</a:t>
                      </a:r>
                      <a:r>
                        <a:rPr kumimoji="0" lang="ja-JP" altLang="fr-F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’</a:t>
                      </a:r>
                      <a:r>
                        <a:rPr kumimoji="0" lang="fr-FR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ndara" panose="020E0502030303020204" pitchFamily="34" charset="0"/>
                          <a:ea typeface="MS PGothic" panose="020B0600070205080204" pitchFamily="34" charset="-128"/>
                        </a:rPr>
                        <a:t>appuie sur une animation technique (Acta-Cirad) et financière (Cirad)</a:t>
                      </a:r>
                      <a:endParaRPr kumimoji="0" lang="fr-FR" altLang="ja-JP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215900" marR="0" lvl="0" indent="-209550" algn="just" defTabSz="449263" rtl="0" eaLnBrk="1" fontAlgn="base" latinLnBrk="0" hangingPunct="1">
                        <a:lnSpc>
                          <a:spcPct val="12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None/>
                        <a:tabLst>
                          <a:tab pos="215900" algn="l"/>
                          <a:tab pos="663575" algn="l"/>
                          <a:tab pos="1112838" algn="l"/>
                          <a:tab pos="1562100" algn="l"/>
                          <a:tab pos="2011363" algn="l"/>
                          <a:tab pos="2460625" algn="l"/>
                          <a:tab pos="2909888" algn="l"/>
                          <a:tab pos="3359150" algn="l"/>
                          <a:tab pos="3808413" algn="l"/>
                          <a:tab pos="4257675" algn="l"/>
                          <a:tab pos="4706938" algn="l"/>
                          <a:tab pos="5156200" algn="l"/>
                          <a:tab pos="5605463" algn="l"/>
                          <a:tab pos="6054725" algn="l"/>
                          <a:tab pos="6503988" algn="l"/>
                          <a:tab pos="6953250" algn="l"/>
                          <a:tab pos="7402513" algn="l"/>
                          <a:tab pos="7851775" algn="l"/>
                          <a:tab pos="8301038" algn="l"/>
                          <a:tab pos="8750300" algn="l"/>
                          <a:tab pos="9199563" algn="l"/>
                        </a:tabLst>
                      </a:pPr>
                      <a:endParaRPr kumimoji="0" lang="fr-FR" alt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0000" marR="90000" marT="46800" marB="46800" horzOverflow="overflow">
                    <a:lnL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9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re 3"/>
          <p:cNvSpPr txBox="1">
            <a:spLocks/>
          </p:cNvSpPr>
          <p:nvPr/>
        </p:nvSpPr>
        <p:spPr bwMode="auto">
          <a:xfrm>
            <a:off x="15875" y="0"/>
            <a:ext cx="70564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RITA 2: mise en œuvre</a:t>
            </a:r>
          </a:p>
        </p:txBody>
      </p:sp>
      <p:sp>
        <p:nvSpPr>
          <p:cNvPr id="80899" name="Rectangle 6"/>
          <p:cNvSpPr>
            <a:spLocks noChangeArrowheads="1"/>
          </p:cNvSpPr>
          <p:nvPr/>
        </p:nvSpPr>
        <p:spPr bwMode="auto">
          <a:xfrm>
            <a:off x="1331913" y="2420938"/>
            <a:ext cx="457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b="1"/>
              <a:t>Construction du programme d’actions RITA 2</a:t>
            </a:r>
          </a:p>
        </p:txBody>
      </p:sp>
      <p:pic>
        <p:nvPicPr>
          <p:cNvPr id="80900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14166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u contenu 1"/>
          <p:cNvSpPr>
            <a:spLocks noGrp="1"/>
          </p:cNvSpPr>
          <p:nvPr>
            <p:ph idx="1"/>
          </p:nvPr>
        </p:nvSpPr>
        <p:spPr>
          <a:xfrm>
            <a:off x="827088" y="1628775"/>
            <a:ext cx="6711950" cy="3959225"/>
          </a:xfrm>
        </p:spPr>
        <p:txBody>
          <a:bodyPr/>
          <a:lstStyle/>
          <a:p>
            <a:pPr marL="0" indent="0" algn="ctr">
              <a:buFont typeface="Wingdings 3" panose="05040102010807070707" pitchFamily="18" charset="2"/>
              <a:buNone/>
            </a:pPr>
            <a:r>
              <a:rPr lang="fr-FR" altLang="fr-FR" b="1" smtClean="0">
                <a:solidFill>
                  <a:srgbClr val="FFFF00"/>
                </a:solidFill>
              </a:rPr>
              <a:t>PREMIERE ANALYSE</a:t>
            </a:r>
          </a:p>
          <a:p>
            <a:pPr marL="0" indent="0"/>
            <a:r>
              <a:rPr lang="fr-FR" altLang="fr-FR" smtClean="0"/>
              <a:t>Construction en réponse à des besoins exprimés par la profession agricole</a:t>
            </a:r>
          </a:p>
          <a:p>
            <a:pPr marL="0" indent="0"/>
            <a:r>
              <a:rPr lang="fr-FR" altLang="fr-FR" smtClean="0"/>
              <a:t>Mécanique et calendrier variables d’un DOM à un autre</a:t>
            </a:r>
          </a:p>
          <a:p>
            <a:pPr marL="0" indent="0"/>
            <a:r>
              <a:rPr lang="fr-FR" altLang="fr-FR" smtClean="0"/>
              <a:t>Soucis constant d’une construction cohérente avec une mobilisation de financements complémentaires</a:t>
            </a:r>
          </a:p>
          <a:p>
            <a:pPr marL="0" indent="0"/>
            <a:r>
              <a:rPr lang="fr-FR" altLang="fr-FR" smtClean="0"/>
              <a:t>Effort de continuité dans la chaine R-I-F-T, avec le retour aux bénéficiaires finaux : agriculteurs et éleveurs</a:t>
            </a:r>
          </a:p>
        </p:txBody>
      </p:sp>
      <p:sp>
        <p:nvSpPr>
          <p:cNvPr id="81923" name="Titre 3"/>
          <p:cNvSpPr txBox="1">
            <a:spLocks/>
          </p:cNvSpPr>
          <p:nvPr/>
        </p:nvSpPr>
        <p:spPr bwMode="auto">
          <a:xfrm>
            <a:off x="15875" y="0"/>
            <a:ext cx="70564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RITA 2: mise en œuvre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u contenu 1"/>
          <p:cNvSpPr>
            <a:spLocks noGrp="1"/>
          </p:cNvSpPr>
          <p:nvPr>
            <p:ph idx="1"/>
          </p:nvPr>
        </p:nvSpPr>
        <p:spPr>
          <a:xfrm>
            <a:off x="827088" y="1557338"/>
            <a:ext cx="6711950" cy="4248150"/>
          </a:xfrm>
        </p:spPr>
        <p:txBody>
          <a:bodyPr/>
          <a:lstStyle/>
          <a:p>
            <a:r>
              <a:rPr lang="fr-FR" altLang="fr-FR" sz="2400" smtClean="0"/>
              <a:t>L’analyse des Fiches actions et des Manifestations d’intérêts montre que:</a:t>
            </a:r>
          </a:p>
          <a:p>
            <a:pPr>
              <a:buFont typeface="Wingdings 3" panose="05040102010807070707" pitchFamily="18" charset="2"/>
              <a:buNone/>
            </a:pPr>
            <a:endParaRPr lang="fr-FR" altLang="fr-FR" sz="240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mtClean="0"/>
              <a:t>les actions répondent aux priorités nationales et régionales en contribuant au projet agro-écologique (plans Ecophyto ou Ecoantibio), au PRAD, au plan régional d’EFRD</a:t>
            </a:r>
          </a:p>
          <a:p>
            <a:pPr lvl="1">
              <a:buFont typeface="Wingdings 3" panose="05040102010807070707" pitchFamily="18" charset="2"/>
              <a:buNone/>
            </a:pPr>
            <a:endParaRPr lang="fr-FR" altLang="fr-FR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mtClean="0"/>
              <a:t>les actions s’inscrivent dans une stratégie globale de continuité tout en s’adaptant à des défis nouveaux</a:t>
            </a:r>
          </a:p>
        </p:txBody>
      </p:sp>
      <p:sp>
        <p:nvSpPr>
          <p:cNvPr id="82947" name="Titre 3"/>
          <p:cNvSpPr txBox="1">
            <a:spLocks/>
          </p:cNvSpPr>
          <p:nvPr/>
        </p:nvSpPr>
        <p:spPr bwMode="auto">
          <a:xfrm>
            <a:off x="15875" y="0"/>
            <a:ext cx="70564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RITA 2: mise en œuvre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u contenu 1"/>
          <p:cNvSpPr>
            <a:spLocks noGrp="1"/>
          </p:cNvSpPr>
          <p:nvPr>
            <p:ph idx="1"/>
          </p:nvPr>
        </p:nvSpPr>
        <p:spPr>
          <a:xfrm>
            <a:off x="611188" y="1052513"/>
            <a:ext cx="7561262" cy="5184775"/>
          </a:xfrm>
        </p:spPr>
        <p:txBody>
          <a:bodyPr/>
          <a:lstStyle/>
          <a:p>
            <a:r>
              <a:rPr lang="fr-FR" altLang="fr-FR" smtClean="0">
                <a:solidFill>
                  <a:srgbClr val="FFFF00"/>
                </a:solidFill>
              </a:rPr>
              <a:t>Actions en continuité entre RITA 1 et RITA 2 et souvent transversales à plusieurs DOM :</a:t>
            </a:r>
          </a:p>
          <a:p>
            <a:endParaRPr lang="fr-FR" altLang="fr-FR" sz="100" smtClean="0">
              <a:solidFill>
                <a:srgbClr val="FFFF00"/>
              </a:solidFill>
            </a:endParaRPr>
          </a:p>
          <a:p>
            <a:pPr lvl="1"/>
            <a:r>
              <a:rPr lang="fr-FR" altLang="fr-FR" sz="1600" smtClean="0"/>
              <a:t>Diversification  végétale</a:t>
            </a:r>
          </a:p>
          <a:p>
            <a:pPr lvl="1"/>
            <a:r>
              <a:rPr lang="fr-FR" altLang="fr-FR" sz="1600" smtClean="0"/>
              <a:t>Production et la distribution de matériel végétal avec garantie sanitaire et variétale</a:t>
            </a:r>
          </a:p>
          <a:p>
            <a:pPr lvl="1"/>
            <a:r>
              <a:rPr lang="fr-FR" altLang="fr-FR" sz="1600" smtClean="0"/>
              <a:t>Développement d’itinéraires techniques dans une démarche agro-écologique liée à la réduction d’intrants chimiques (plantes de services, fertilité,…)</a:t>
            </a:r>
          </a:p>
          <a:p>
            <a:pPr lvl="1"/>
            <a:r>
              <a:rPr lang="fr-FR" altLang="fr-FR" sz="1600" smtClean="0"/>
              <a:t>Alimentation du bétail dans une optique d’autonomie alimentaire des fermes et de réduction de coûts</a:t>
            </a:r>
          </a:p>
          <a:p>
            <a:pPr lvl="1"/>
            <a:r>
              <a:rPr lang="fr-FR" altLang="fr-FR" sz="1600" smtClean="0"/>
              <a:t>Réseau de surveillance des maladies animales et une gestion sanitaire des cheptel</a:t>
            </a:r>
          </a:p>
          <a:p>
            <a:pPr lvl="1"/>
            <a:r>
              <a:rPr lang="fr-FR" altLang="fr-FR" sz="1600" smtClean="0"/>
              <a:t>Gestion des ressources génétiques animales et une amélioration des taux de reproduction</a:t>
            </a:r>
          </a:p>
          <a:p>
            <a:pPr lvl="1"/>
            <a:r>
              <a:rPr lang="fr-FR" altLang="fr-FR" sz="1600" smtClean="0"/>
              <a:t>Actions </a:t>
            </a:r>
            <a:r>
              <a:rPr lang="fr-FR" altLang="fr-FR" smtClean="0"/>
              <a:t>en apiculture</a:t>
            </a:r>
          </a:p>
          <a:p>
            <a:pPr lvl="1">
              <a:buFont typeface="Wingdings 3" panose="05040102010807070707" pitchFamily="18" charset="2"/>
              <a:buNone/>
            </a:pPr>
            <a:endParaRPr lang="fr-FR" altLang="fr-FR" smtClean="0"/>
          </a:p>
        </p:txBody>
      </p:sp>
      <p:sp>
        <p:nvSpPr>
          <p:cNvPr id="83971" name="Titre 3"/>
          <p:cNvSpPr txBox="1">
            <a:spLocks/>
          </p:cNvSpPr>
          <p:nvPr/>
        </p:nvSpPr>
        <p:spPr bwMode="auto">
          <a:xfrm>
            <a:off x="15875" y="0"/>
            <a:ext cx="70564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RITA 2: mise en œuvre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u contenu 1"/>
          <p:cNvSpPr>
            <a:spLocks noGrp="1"/>
          </p:cNvSpPr>
          <p:nvPr>
            <p:ph idx="1"/>
          </p:nvPr>
        </p:nvSpPr>
        <p:spPr>
          <a:xfrm>
            <a:off x="827088" y="1341438"/>
            <a:ext cx="6711950" cy="4248150"/>
          </a:xfrm>
        </p:spPr>
        <p:txBody>
          <a:bodyPr/>
          <a:lstStyle/>
          <a:p>
            <a:r>
              <a:rPr lang="fr-FR" altLang="fr-FR" smtClean="0">
                <a:solidFill>
                  <a:srgbClr val="FFFF00"/>
                </a:solidFill>
              </a:rPr>
              <a:t>Actions  spécifiques à certains DOM, liées à des problématiques ou demandes particulières :</a:t>
            </a:r>
          </a:p>
          <a:p>
            <a:pPr lvl="1"/>
            <a:r>
              <a:rPr lang="fr-FR" altLang="fr-FR" smtClean="0"/>
              <a:t>La qualité des œufs et du lait et la diversification des produits associés à Mayotte</a:t>
            </a:r>
          </a:p>
          <a:p>
            <a:pPr lvl="1"/>
            <a:r>
              <a:rPr lang="fr-FR" altLang="fr-FR" smtClean="0"/>
              <a:t>Le développement de label viande aux Antilles</a:t>
            </a:r>
          </a:p>
          <a:p>
            <a:pPr lvl="1"/>
            <a:r>
              <a:rPr lang="fr-FR" altLang="fr-FR" smtClean="0"/>
              <a:t>Le développement de filières à HVA (cacao, papam, fleurs, etc)</a:t>
            </a:r>
          </a:p>
          <a:p>
            <a:pPr lvl="1"/>
            <a:r>
              <a:rPr lang="fr-FR" altLang="fr-FR" smtClean="0"/>
              <a:t>La déforestation et la culture sur abattis en Guyane</a:t>
            </a:r>
          </a:p>
          <a:p>
            <a:r>
              <a:rPr lang="fr-FR" altLang="fr-FR" smtClean="0">
                <a:solidFill>
                  <a:srgbClr val="FFFF00"/>
                </a:solidFill>
              </a:rPr>
              <a:t>Elargissement des activités du RITA à certaines filières</a:t>
            </a:r>
          </a:p>
          <a:p>
            <a:pPr lvl="1"/>
            <a:r>
              <a:rPr lang="fr-FR" altLang="fr-FR" smtClean="0"/>
              <a:t>Canne à sucre  (Réunion, Guadeloupe)</a:t>
            </a:r>
          </a:p>
          <a:p>
            <a:pPr lvl="1"/>
            <a:r>
              <a:rPr lang="fr-FR" altLang="fr-FR" smtClean="0"/>
              <a:t>Secteur animal (Réunion)</a:t>
            </a:r>
          </a:p>
        </p:txBody>
      </p:sp>
      <p:sp>
        <p:nvSpPr>
          <p:cNvPr id="84995" name="Titre 3"/>
          <p:cNvSpPr txBox="1">
            <a:spLocks/>
          </p:cNvSpPr>
          <p:nvPr/>
        </p:nvSpPr>
        <p:spPr bwMode="auto">
          <a:xfrm>
            <a:off x="15875" y="0"/>
            <a:ext cx="70564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RITA 2: mise en œuvre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u contenu 1"/>
          <p:cNvSpPr>
            <a:spLocks noGrp="1"/>
          </p:cNvSpPr>
          <p:nvPr>
            <p:ph idx="1"/>
          </p:nvPr>
        </p:nvSpPr>
        <p:spPr>
          <a:xfrm>
            <a:off x="827088" y="1989138"/>
            <a:ext cx="6711950" cy="2303462"/>
          </a:xfrm>
        </p:spPr>
        <p:txBody>
          <a:bodyPr/>
          <a:lstStyle/>
          <a:p>
            <a:r>
              <a:rPr lang="fr-FR" altLang="fr-FR" smtClean="0">
                <a:solidFill>
                  <a:srgbClr val="FFFF00"/>
                </a:solidFill>
              </a:rPr>
              <a:t>Actions  en réponse à des problématiques non prises en compte :</a:t>
            </a:r>
          </a:p>
          <a:p>
            <a:pPr lvl="1"/>
            <a:r>
              <a:rPr lang="fr-FR" altLang="fr-FR" smtClean="0"/>
              <a:t>Face à un nouveau défi : HBL ou </a:t>
            </a:r>
            <a:r>
              <a:rPr lang="fr-FR" altLang="fr-FR" i="1" smtClean="0"/>
              <a:t>greening</a:t>
            </a:r>
            <a:r>
              <a:rPr lang="fr-FR" altLang="fr-FR" smtClean="0"/>
              <a:t> des agrumes </a:t>
            </a:r>
            <a:r>
              <a:rPr lang="fr-FR" altLang="fr-FR" smtClean="0">
                <a:sym typeface="Wingdings" panose="05000000000000000000" pitchFamily="2" charset="2"/>
              </a:rPr>
              <a:t> forte réactivité du réseau </a:t>
            </a:r>
          </a:p>
          <a:p>
            <a:pPr lvl="1"/>
            <a:r>
              <a:rPr lang="fr-FR" altLang="fr-FR" smtClean="0">
                <a:sym typeface="Wingdings" panose="05000000000000000000" pitchFamily="2" charset="2"/>
              </a:rPr>
              <a:t>L’agriculture familiale, large problématique inter-Dom</a:t>
            </a:r>
            <a:endParaRPr lang="fr-FR" altLang="fr-FR" smtClean="0"/>
          </a:p>
        </p:txBody>
      </p:sp>
      <p:sp>
        <p:nvSpPr>
          <p:cNvPr id="86019" name="Titre 3"/>
          <p:cNvSpPr txBox="1">
            <a:spLocks/>
          </p:cNvSpPr>
          <p:nvPr/>
        </p:nvSpPr>
        <p:spPr bwMode="auto">
          <a:xfrm>
            <a:off x="15875" y="0"/>
            <a:ext cx="70564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RITA 2: mise en œuvre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ZoneTexte 1"/>
          <p:cNvSpPr txBox="1">
            <a:spLocks noChangeArrowheads="1"/>
          </p:cNvSpPr>
          <p:nvPr/>
        </p:nvSpPr>
        <p:spPr bwMode="auto">
          <a:xfrm>
            <a:off x="1619250" y="4868863"/>
            <a:ext cx="5226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>
                <a:latin typeface="Candara" panose="020E0502030303020204" pitchFamily="34" charset="0"/>
              </a:rPr>
              <a:t>Agriculture familiale, Guadeloupe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143668" y="145538"/>
            <a:ext cx="821813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FF6600"/>
                </a:solidFill>
              </a:rPr>
              <a:t>LA PETITE AGRICULTURE </a:t>
            </a:r>
            <a:r>
              <a:rPr lang="fr-FR" sz="2800" dirty="0">
                <a:solidFill>
                  <a:srgbClr val="FF6600"/>
                </a:solidFill>
              </a:rPr>
              <a:t>FAMILIALE </a:t>
            </a:r>
            <a:r>
              <a:rPr lang="fr-FR" sz="2800" dirty="0" smtClean="0">
                <a:solidFill>
                  <a:srgbClr val="FF6600"/>
                </a:solidFill>
              </a:rPr>
              <a:t>EN </a:t>
            </a:r>
            <a:r>
              <a:rPr lang="fr-FR" sz="2800" dirty="0">
                <a:solidFill>
                  <a:srgbClr val="FF6600"/>
                </a:solidFill>
              </a:rPr>
              <a:t>GUADELOUPE </a:t>
            </a:r>
            <a:r>
              <a:rPr lang="fr-FR" sz="2800" dirty="0" smtClean="0">
                <a:solidFill>
                  <a:srgbClr val="FF6600"/>
                </a:solidFill>
              </a:rPr>
              <a:t>un </a:t>
            </a:r>
            <a:r>
              <a:rPr lang="fr-FR" sz="2800" dirty="0">
                <a:solidFill>
                  <a:srgbClr val="FF6600"/>
                </a:solidFill>
              </a:rPr>
              <a:t>potentiel d’innovation en </a:t>
            </a:r>
            <a:r>
              <a:rPr lang="fr-FR" sz="2800" dirty="0" smtClean="0">
                <a:solidFill>
                  <a:srgbClr val="FF6600"/>
                </a:solidFill>
              </a:rPr>
              <a:t>agroécologie</a:t>
            </a:r>
            <a:endParaRPr lang="fr-FR" altLang="fr-FR" sz="2800" b="1" dirty="0" smtClean="0">
              <a:solidFill>
                <a:srgbClr val="FF6600"/>
              </a:solidFill>
            </a:endParaRP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0" y="1711118"/>
            <a:ext cx="56880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fr-F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prospectives pour une agriculture performante et </a:t>
            </a:r>
            <a:r>
              <a:rPr lang="fr-F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agroécologique</a:t>
            </a:r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2" name="Picture 9" descr="logo_CA_Guadeloupe_RV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0"/>
          <a:stretch>
            <a:fillRect/>
          </a:stretch>
        </p:blipFill>
        <p:spPr bwMode="auto">
          <a:xfrm>
            <a:off x="5796136" y="3356992"/>
            <a:ext cx="203835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734" y="3360416"/>
            <a:ext cx="1924480" cy="11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contenu 1"/>
          <p:cNvSpPr>
            <a:spLocks noGrp="1"/>
          </p:cNvSpPr>
          <p:nvPr>
            <p:ph idx="1"/>
          </p:nvPr>
        </p:nvSpPr>
        <p:spPr>
          <a:xfrm>
            <a:off x="779463" y="1341438"/>
            <a:ext cx="7537450" cy="4316412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Pas de nouvelles structures: un RESEAU par DOM avec tous les acteurs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Un CPR par DOM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fr-FR" altLang="fr-FR" b="1" smtClean="0">
                <a:solidFill>
                  <a:srgbClr val="FFFF00"/>
                </a:solidFill>
              </a:rPr>
              <a:t>Etat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fr-FR" altLang="fr-FR" b="1" smtClean="0">
                <a:solidFill>
                  <a:srgbClr val="FFFF00"/>
                </a:solidFill>
              </a:rPr>
              <a:t>Collectivités Territoriales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fr-FR" altLang="fr-FR" b="1" smtClean="0">
                <a:solidFill>
                  <a:srgbClr val="FFFF00"/>
                </a:solidFill>
              </a:rPr>
              <a:t>Chambre d’Agriculture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Une animation Régionale pour faciliter le fonctionnement au niveau de chaque DOM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Une animation Nationale (appui technique et Ingénierie financière)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altLang="fr-FR" sz="2400" b="1" smtClean="0"/>
              <a:t>Un Comité de Pilotage National</a:t>
            </a:r>
          </a:p>
          <a:p>
            <a:pPr algn="ctr" eaLnBrk="1" hangingPunct="1">
              <a:buFont typeface="Wingdings" panose="05000000000000000000" pitchFamily="2" charset="2"/>
              <a:buChar char="Ø"/>
            </a:pPr>
            <a:endParaRPr lang="fr-FR" altLang="fr-FR" sz="2400" b="1" smtClean="0"/>
          </a:p>
          <a:p>
            <a:pPr algn="ctr" eaLnBrk="1" hangingPunct="1">
              <a:buFont typeface="Wingdings" panose="05000000000000000000" pitchFamily="2" charset="2"/>
              <a:buChar char="Ø"/>
            </a:pPr>
            <a:endParaRPr lang="fr-FR" altLang="fr-FR" sz="2400" b="1" smtClean="0"/>
          </a:p>
        </p:txBody>
      </p:sp>
      <p:sp>
        <p:nvSpPr>
          <p:cNvPr id="11267" name="Titre 2"/>
          <p:cNvSpPr>
            <a:spLocks noGrp="1"/>
          </p:cNvSpPr>
          <p:nvPr>
            <p:ph type="title"/>
          </p:nvPr>
        </p:nvSpPr>
        <p:spPr>
          <a:xfrm>
            <a:off x="-36513" y="-26988"/>
            <a:ext cx="7775576" cy="936626"/>
          </a:xfrm>
        </p:spPr>
        <p:txBody>
          <a:bodyPr/>
          <a:lstStyle/>
          <a:p>
            <a:pPr algn="ctr" eaLnBrk="1" hangingPunct="1"/>
            <a:r>
              <a:rPr lang="fr-FR" altLang="fr-FR" b="1" smtClean="0">
                <a:solidFill>
                  <a:srgbClr val="FFFF00"/>
                </a:solidFill>
              </a:rPr>
              <a:t>Objectifs et modalités RITA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16" y="1484784"/>
            <a:ext cx="7535537" cy="5859932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fr-FR" b="1" dirty="0" smtClean="0"/>
              <a:t>Quelques </a:t>
            </a:r>
            <a:r>
              <a:rPr lang="fr-FR" b="1" dirty="0" smtClean="0"/>
              <a:t>éléments caractérisant l’agriculture de la Guadeloupe:</a:t>
            </a:r>
          </a:p>
          <a:p>
            <a:r>
              <a:rPr lang="fr-FR" sz="1800" dirty="0" smtClean="0"/>
              <a:t>Selon les statistiques économiques (</a:t>
            </a:r>
            <a:r>
              <a:rPr lang="fr-FR" sz="1400" i="1" dirty="0" smtClean="0"/>
              <a:t>Production Brute Standard</a:t>
            </a:r>
            <a:r>
              <a:rPr lang="fr-FR" sz="1800" dirty="0" smtClean="0"/>
              <a:t>) 80 % des EA sont des petites EA…</a:t>
            </a:r>
          </a:p>
          <a:p>
            <a:r>
              <a:rPr lang="fr-FR" sz="1800" dirty="0" smtClean="0"/>
              <a:t>EA de taille moyenne réduite (4 Ha) et </a:t>
            </a:r>
            <a:r>
              <a:rPr lang="fr-FR" sz="1800" dirty="0"/>
              <a:t>d</a:t>
            </a:r>
            <a:r>
              <a:rPr lang="fr-FR" sz="1800" dirty="0" smtClean="0"/>
              <a:t>es </a:t>
            </a:r>
            <a:r>
              <a:rPr lang="fr-FR" sz="1800" dirty="0"/>
              <a:t>systèmes en place </a:t>
            </a:r>
            <a:r>
              <a:rPr lang="fr-FR" sz="1800" dirty="0" smtClean="0"/>
              <a:t>sur base de polyculture </a:t>
            </a:r>
            <a:r>
              <a:rPr lang="fr-FR" sz="1800" dirty="0"/>
              <a:t>élevage, système canne-élevage bovin dominant</a:t>
            </a:r>
            <a:r>
              <a:rPr lang="fr-FR" sz="1800" dirty="0" smtClean="0"/>
              <a:t> et de monoculture</a:t>
            </a:r>
          </a:p>
          <a:p>
            <a:r>
              <a:rPr lang="fr-FR" sz="1800" dirty="0" smtClean="0"/>
              <a:t>Agriculture </a:t>
            </a:r>
            <a:r>
              <a:rPr lang="fr-FR" sz="1800" dirty="0"/>
              <a:t>guadeloupéenne </a:t>
            </a:r>
            <a:r>
              <a:rPr lang="fr-FR" sz="1800" dirty="0" smtClean="0"/>
              <a:t>caractérisée </a:t>
            </a:r>
            <a:r>
              <a:rPr lang="fr-FR" sz="1800" dirty="0"/>
              <a:t>par l’emploi de main d’œuvre f</a:t>
            </a:r>
            <a:r>
              <a:rPr lang="fr-FR" sz="1800" dirty="0" smtClean="0"/>
              <a:t>amiliale </a:t>
            </a:r>
            <a:r>
              <a:rPr lang="fr-FR" sz="1800" dirty="0"/>
              <a:t>et une </a:t>
            </a:r>
            <a:r>
              <a:rPr lang="fr-FR" sz="1800" dirty="0" smtClean="0"/>
              <a:t>pluriactivité des chefs exploitants…</a:t>
            </a:r>
          </a:p>
          <a:p>
            <a:r>
              <a:rPr lang="fr-FR" sz="1800" dirty="0"/>
              <a:t>Evolution de l’environnement de l’EA : règlementation (ECOPHYTO, loi d’avenir et agro écologie….), </a:t>
            </a:r>
            <a:r>
              <a:rPr lang="fr-FR" sz="1800" dirty="0" smtClean="0"/>
              <a:t>concurrence, exigence consommateurs </a:t>
            </a:r>
            <a:r>
              <a:rPr lang="fr-FR" sz="1800" i="1" dirty="0" smtClean="0"/>
              <a:t>(qualité, produits frai</a:t>
            </a:r>
            <a:r>
              <a:rPr lang="fr-FR" sz="1800" dirty="0" smtClean="0"/>
              <a:t>s…)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1800" b="1" dirty="0" smtClean="0"/>
              <a:t>Durabilité </a:t>
            </a:r>
            <a:r>
              <a:rPr lang="fr-FR" sz="1800" b="1" dirty="0"/>
              <a:t>économique </a:t>
            </a:r>
            <a:r>
              <a:rPr lang="fr-FR" sz="1800" b="1" dirty="0" smtClean="0"/>
              <a:t>des petites exploitations remise en question ?</a:t>
            </a:r>
            <a:endParaRPr lang="fr-FR" sz="1800" b="1" dirty="0"/>
          </a:p>
          <a:p>
            <a:pPr lvl="3">
              <a:buFont typeface="Wingdings" panose="05000000000000000000" pitchFamily="2" charset="2"/>
              <a:buChar char="Ø"/>
            </a:pPr>
            <a:endParaRPr lang="fr-FR" sz="1100" dirty="0" smtClean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228543" y="-27384"/>
            <a:ext cx="6079761" cy="1280845"/>
          </a:xfrm>
          <a:prstGeom prst="rect">
            <a:avLst/>
          </a:prstGeom>
          <a:solidFill>
            <a:srgbClr val="FF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petite agriculture familiale: des prospectives pour une agriculture performante et agro écologique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95"/>
            <a:ext cx="991518" cy="11419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36296" y="-27384"/>
            <a:ext cx="1983035" cy="5229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Contexte et problématique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77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277956"/>
            <a:ext cx="7434974" cy="5354197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fr-FR" sz="2000" b="1" dirty="0" err="1" smtClean="0"/>
              <a:t>Co-existence</a:t>
            </a:r>
            <a:r>
              <a:rPr lang="fr-FR" sz="2000" b="1" dirty="0" smtClean="0"/>
              <a:t> </a:t>
            </a:r>
            <a:r>
              <a:rPr lang="fr-FR" sz="2000" b="1" dirty="0" smtClean="0"/>
              <a:t>de deux dynamiques</a:t>
            </a:r>
            <a:r>
              <a:rPr lang="fr-FR" sz="2000" b="1" dirty="0" smtClean="0"/>
              <a:t>…</a:t>
            </a:r>
          </a:p>
          <a:p>
            <a:pPr marL="457200" lvl="1" indent="0">
              <a:buNone/>
            </a:pPr>
            <a:endParaRPr lang="fr-FR" sz="2000" b="1" dirty="0" smtClean="0"/>
          </a:p>
          <a:p>
            <a:pPr lvl="1"/>
            <a:r>
              <a:rPr lang="fr-FR" dirty="0" smtClean="0"/>
              <a:t>Structuration récente des filières en interprofessions autour d’EA disposant d’une assise stable (foncière, facteurs et de productions) sur base de mono produit et filière organisée (canne, banane, viande, maraîchère</a:t>
            </a:r>
            <a:r>
              <a:rPr lang="fr-FR" dirty="0" smtClean="0"/>
              <a:t>)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La petite agriculture familiale non structurée, moins accompagnée mais porteuse de potentiel d’innovation (adéquation pratiques agroécologiques et petites surfaces, biodiversité,</a:t>
            </a:r>
            <a:r>
              <a:rPr lang="fr-FR" dirty="0"/>
              <a:t> services </a:t>
            </a:r>
            <a:r>
              <a:rPr lang="fr-FR" dirty="0" smtClean="0"/>
              <a:t> </a:t>
            </a:r>
            <a:r>
              <a:rPr lang="fr-FR" dirty="0" err="1" smtClean="0"/>
              <a:t>écosystémiques</a:t>
            </a:r>
            <a:r>
              <a:rPr lang="fr-FR" dirty="0" smtClean="0"/>
              <a:t>, multifonctionnalité), et contributive à la sécurité alimentaire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800" b="1" dirty="0" smtClean="0"/>
              <a:t>Faible </a:t>
            </a:r>
            <a:r>
              <a:rPr lang="fr-FR" sz="1800" b="1" dirty="0"/>
              <a:t>structuration des circuits de </a:t>
            </a:r>
            <a:r>
              <a:rPr lang="fr-FR" sz="1800" b="1" dirty="0" smtClean="0"/>
              <a:t>commercialisation et </a:t>
            </a:r>
            <a:r>
              <a:rPr lang="fr-FR" sz="1800" b="1" dirty="0"/>
              <a:t>de transformation de production </a:t>
            </a:r>
            <a:r>
              <a:rPr lang="fr-FR" sz="1800" b="1" dirty="0" smtClean="0"/>
              <a:t>alimentaire…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95"/>
            <a:ext cx="991518" cy="1141981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228543" y="-27384"/>
            <a:ext cx="6079761" cy="1280845"/>
          </a:xfrm>
          <a:prstGeom prst="rect">
            <a:avLst/>
          </a:prstGeom>
          <a:solidFill>
            <a:srgbClr val="FF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petite agriculture familiale: des prospectives pour une agriculture performante et agro écologique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7236296" y="-27384"/>
            <a:ext cx="1983035" cy="5229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Contexte et problématique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10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134" y="2819399"/>
            <a:ext cx="82075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3200" b="1" dirty="0"/>
              <a:t>Comment favoriser la mise en œuvre </a:t>
            </a:r>
            <a:r>
              <a:rPr lang="fr-FR" sz="3200" b="1" dirty="0" smtClean="0"/>
              <a:t>d’un développement harmonieux de la petite agriculture </a:t>
            </a:r>
            <a:r>
              <a:rPr lang="fr-FR" sz="3200" b="1" dirty="0"/>
              <a:t>familiale 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95"/>
            <a:ext cx="848299" cy="977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36296" y="-27384"/>
            <a:ext cx="1983035" cy="5229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Contexte et problématique</a:t>
            </a: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228543" y="-27384"/>
            <a:ext cx="6079761" cy="1280845"/>
          </a:xfrm>
          <a:prstGeom prst="rect">
            <a:avLst/>
          </a:prstGeom>
          <a:solidFill>
            <a:srgbClr val="FF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petite agriculture familiale: des prospectives pour une agriculture performante et agro écologique</a:t>
            </a:r>
          </a:p>
        </p:txBody>
      </p:sp>
    </p:spTree>
    <p:extLst>
      <p:ext uri="{BB962C8B-B14F-4D97-AF65-F5344CB8AC3E}">
        <p14:creationId xmlns:p14="http://schemas.microsoft.com/office/powerpoint/2010/main" val="40107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65" y="4649118"/>
            <a:ext cx="2071170" cy="2297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1827638" y="60564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873124"/>
            <a:ext cx="7160965" cy="5952784"/>
          </a:xfrm>
        </p:spPr>
        <p:txBody>
          <a:bodyPr>
            <a:noAutofit/>
          </a:bodyPr>
          <a:lstStyle/>
          <a:p>
            <a:endParaRPr lang="fr-FR" sz="2800" dirty="0" smtClean="0"/>
          </a:p>
          <a:p>
            <a:pPr lvl="1"/>
            <a:r>
              <a:rPr lang="fr-FR" sz="2000" b="1" dirty="0" smtClean="0"/>
              <a:t>Un </a:t>
            </a:r>
            <a:r>
              <a:rPr lang="fr-FR" sz="2000" b="1" dirty="0" smtClean="0"/>
              <a:t>starter « Le séminaire TRANS’ACT » : Mobilisation des acteurs de </a:t>
            </a:r>
            <a:r>
              <a:rPr lang="fr-FR" sz="2000" b="1" dirty="0"/>
              <a:t>la recherche, du développement, de la </a:t>
            </a:r>
            <a:r>
              <a:rPr lang="fr-FR" sz="2000" b="1" dirty="0" smtClean="0"/>
              <a:t>profession, des décideurs, du conseil, de la formation et du financement autour </a:t>
            </a:r>
            <a:r>
              <a:rPr lang="fr-FR" sz="2000" b="1" dirty="0" smtClean="0"/>
              <a:t>:</a:t>
            </a:r>
          </a:p>
          <a:p>
            <a:pPr marL="457200" lvl="1" indent="0">
              <a:buNone/>
            </a:pPr>
            <a:endParaRPr lang="fr-FR" sz="2000" b="1" dirty="0" smtClean="0"/>
          </a:p>
          <a:p>
            <a:pPr lvl="2"/>
            <a:r>
              <a:rPr lang="fr-FR" sz="1800" b="1" dirty="0" smtClean="0"/>
              <a:t>De </a:t>
            </a:r>
            <a:r>
              <a:rPr lang="fr-FR" sz="1800" b="1" dirty="0" smtClean="0"/>
              <a:t>l’expression </a:t>
            </a:r>
            <a:r>
              <a:rPr lang="fr-FR" sz="1800" b="1" dirty="0"/>
              <a:t>diverse des producteurs </a:t>
            </a:r>
            <a:r>
              <a:rPr lang="fr-FR" sz="1800" b="1" dirty="0" smtClean="0"/>
              <a:t>de la PAF </a:t>
            </a:r>
            <a:r>
              <a:rPr lang="fr-FR" sz="1800" b="1" dirty="0"/>
              <a:t>dans nos économies insulaires </a:t>
            </a:r>
            <a:endParaRPr lang="fr-FR" sz="1800" b="1" dirty="0" smtClean="0"/>
          </a:p>
          <a:p>
            <a:pPr lvl="2"/>
            <a:r>
              <a:rPr lang="fr-FR" sz="1800" b="1" dirty="0" smtClean="0"/>
              <a:t>D’une prise </a:t>
            </a:r>
            <a:r>
              <a:rPr lang="fr-FR" sz="1800" b="1" dirty="0"/>
              <a:t>en compte de nouvelles </a:t>
            </a:r>
            <a:r>
              <a:rPr lang="fr-FR" sz="1800" b="1" dirty="0" smtClean="0"/>
              <a:t>techniques, de méthodes d’accompagnement </a:t>
            </a:r>
            <a:r>
              <a:rPr lang="fr-FR" sz="1800" b="1" dirty="0"/>
              <a:t>et postures en </a:t>
            </a:r>
            <a:r>
              <a:rPr lang="fr-FR" sz="1800" b="1" dirty="0" smtClean="0"/>
              <a:t>agriculture (</a:t>
            </a:r>
            <a:r>
              <a:rPr lang="fr-FR" sz="1800" b="1" dirty="0" err="1" smtClean="0"/>
              <a:t>agroécologie</a:t>
            </a:r>
            <a:r>
              <a:rPr lang="fr-FR" sz="1800" b="1" dirty="0" smtClean="0"/>
              <a:t>)</a:t>
            </a:r>
          </a:p>
          <a:p>
            <a:pPr marL="914400" lvl="2" indent="0">
              <a:buNone/>
            </a:pPr>
            <a:endParaRPr lang="fr-FR" sz="1800" b="1" dirty="0" smtClean="0"/>
          </a:p>
          <a:p>
            <a:pPr marL="1344613" lvl="1">
              <a:buSzPct val="88000"/>
              <a:buFont typeface="Wingdings 3" panose="05040102010807070707" pitchFamily="18" charset="2"/>
              <a:buChar char=""/>
            </a:pPr>
            <a:r>
              <a:rPr lang="fr-FR" sz="2000" b="1" dirty="0"/>
              <a:t>Une démarche </a:t>
            </a:r>
            <a:r>
              <a:rPr lang="fr-FR" sz="2000" b="1" dirty="0" err="1" smtClean="0"/>
              <a:t>co</a:t>
            </a:r>
            <a:r>
              <a:rPr lang="fr-FR" sz="2000" b="1" dirty="0" smtClean="0"/>
              <a:t>-construite CA-INRA d’un séminaire-atelier encadré </a:t>
            </a:r>
            <a:r>
              <a:rPr lang="fr-FR" sz="2000" b="1" dirty="0"/>
              <a:t>par </a:t>
            </a:r>
            <a:r>
              <a:rPr lang="fr-FR" sz="2000" b="1" dirty="0" smtClean="0"/>
              <a:t>L’INRA </a:t>
            </a:r>
            <a:r>
              <a:rPr lang="fr-FR" sz="2000" b="1" dirty="0" err="1" smtClean="0"/>
              <a:t>FormaSciences</a:t>
            </a:r>
            <a:endParaRPr lang="fr-FR" sz="20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95"/>
            <a:ext cx="848299" cy="9770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60965" y="548680"/>
            <a:ext cx="2148288" cy="5553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Matériels et méthode</a:t>
            </a:r>
            <a:endParaRPr lang="fr-FR" dirty="0"/>
          </a:p>
        </p:txBody>
      </p:sp>
      <p:sp>
        <p:nvSpPr>
          <p:cNvPr id="11" name="Titre 1"/>
          <p:cNvSpPr txBox="1">
            <a:spLocks noGrp="1"/>
          </p:cNvSpPr>
          <p:nvPr>
            <p:ph type="title"/>
          </p:nvPr>
        </p:nvSpPr>
        <p:spPr>
          <a:xfrm>
            <a:off x="1140087" y="61242"/>
            <a:ext cx="6168217" cy="1320800"/>
          </a:xfrm>
          <a:prstGeom prst="rect">
            <a:avLst/>
          </a:prstGeom>
          <a:solidFill>
            <a:srgbClr val="FF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petite agriculture familiale: des prospectives pour une agriculture performante et agro écologique</a:t>
            </a:r>
          </a:p>
        </p:txBody>
      </p:sp>
    </p:spTree>
    <p:extLst>
      <p:ext uri="{BB962C8B-B14F-4D97-AF65-F5344CB8AC3E}">
        <p14:creationId xmlns:p14="http://schemas.microsoft.com/office/powerpoint/2010/main" val="18621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18" y="2847897"/>
            <a:ext cx="3892932" cy="2576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8048" y="1354794"/>
            <a:ext cx="7546554" cy="59527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sz="1800" dirty="0" smtClean="0"/>
              <a:t>Un </a:t>
            </a:r>
            <a:r>
              <a:rPr lang="fr-FR" sz="1800" dirty="0"/>
              <a:t>groupe </a:t>
            </a:r>
            <a:r>
              <a:rPr lang="fr-FR" sz="1800" dirty="0" smtClean="0"/>
              <a:t>mixte </a:t>
            </a:r>
            <a:r>
              <a:rPr lang="fr-FR" sz="1800" dirty="0" err="1" smtClean="0"/>
              <a:t>multipartenarial</a:t>
            </a:r>
            <a:r>
              <a:rPr lang="fr-FR" sz="1800" dirty="0" smtClean="0"/>
              <a:t> 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sz="1600" b="1" dirty="0" smtClean="0"/>
              <a:t>d’organisateurs </a:t>
            </a:r>
            <a:r>
              <a:rPr lang="fr-FR" sz="1600" b="1" dirty="0" smtClean="0"/>
              <a:t>INRA, </a:t>
            </a:r>
            <a:r>
              <a:rPr lang="fr-FR" sz="1600" b="1" dirty="0"/>
              <a:t>CDA, Région </a:t>
            </a:r>
            <a:r>
              <a:rPr lang="fr-FR" sz="1600" b="1" dirty="0" smtClean="0"/>
              <a:t>Guadeloupe, </a:t>
            </a:r>
            <a:r>
              <a:rPr lang="fr-FR" sz="1600" b="1" dirty="0"/>
              <a:t>Conseil </a:t>
            </a:r>
            <a:r>
              <a:rPr lang="fr-FR" sz="1600" b="1" dirty="0" smtClean="0"/>
              <a:t>Général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sz="1600" dirty="0" smtClean="0"/>
              <a:t>et </a:t>
            </a:r>
            <a:r>
              <a:rPr lang="fr-FR" sz="1600" dirty="0"/>
              <a:t>de </a:t>
            </a:r>
            <a:r>
              <a:rPr lang="fr-FR" sz="1600" dirty="0" smtClean="0"/>
              <a:t>contributeurs : </a:t>
            </a:r>
            <a:r>
              <a:rPr lang="fr-FR" sz="1600" dirty="0"/>
              <a:t>groupe d’agriculteurs </a:t>
            </a:r>
            <a:r>
              <a:rPr lang="fr-FR" sz="1600" dirty="0" smtClean="0"/>
              <a:t>(N=30), </a:t>
            </a:r>
            <a:r>
              <a:rPr lang="fr-FR" sz="1600" dirty="0"/>
              <a:t>GDA </a:t>
            </a:r>
            <a:r>
              <a:rPr lang="fr-FR" sz="1600" dirty="0" err="1"/>
              <a:t>Ecobio</a:t>
            </a:r>
            <a:r>
              <a:rPr lang="fr-FR" sz="1600" dirty="0"/>
              <a:t>, </a:t>
            </a:r>
            <a:r>
              <a:rPr lang="fr-FR" sz="1600" dirty="0" smtClean="0"/>
              <a:t>SYAPROVAG, DAAF, </a:t>
            </a:r>
            <a:r>
              <a:rPr lang="fr-FR" sz="1600" dirty="0"/>
              <a:t>animateur </a:t>
            </a:r>
            <a:r>
              <a:rPr lang="fr-FR" sz="1600" dirty="0" smtClean="0"/>
              <a:t>RITA,</a:t>
            </a:r>
            <a:r>
              <a:rPr lang="fr-FR" sz="1600" dirty="0"/>
              <a:t> </a:t>
            </a:r>
            <a:r>
              <a:rPr lang="fr-FR" sz="1600" dirty="0" smtClean="0"/>
              <a:t>ANAGRI-Conseil, LEGTA, </a:t>
            </a:r>
            <a:r>
              <a:rPr lang="fr-FR" sz="1600" dirty="0"/>
              <a:t>autres institutions, chercheurs, organismes </a:t>
            </a:r>
            <a:r>
              <a:rPr lang="fr-FR" sz="1600" dirty="0" smtClean="0"/>
              <a:t>professionnels …</a:t>
            </a:r>
            <a:endParaRPr lang="fr-FR" sz="1600" dirty="0"/>
          </a:p>
          <a:p>
            <a:pPr>
              <a:buFont typeface="Wingdings" panose="05000000000000000000" pitchFamily="2" charset="2"/>
              <a:buChar char="v"/>
            </a:pPr>
            <a:r>
              <a:rPr lang="fr-FR" dirty="0" smtClean="0"/>
              <a:t>Se </a:t>
            </a:r>
            <a:r>
              <a:rPr lang="fr-FR" dirty="0"/>
              <a:t>réunit pour </a:t>
            </a:r>
            <a:r>
              <a:rPr lang="fr-FR" dirty="0" smtClean="0"/>
              <a:t>échanger et </a:t>
            </a:r>
            <a:r>
              <a:rPr lang="fr-FR" dirty="0" err="1" smtClean="0"/>
              <a:t>co</a:t>
            </a:r>
            <a:r>
              <a:rPr lang="fr-FR" dirty="0" smtClean="0"/>
              <a:t>-construire: </a:t>
            </a:r>
            <a:endParaRPr lang="fr-FR" dirty="0"/>
          </a:p>
          <a:p>
            <a:pPr marL="457200" lvl="1" indent="0">
              <a:buNone/>
            </a:pPr>
            <a:r>
              <a:rPr lang="fr-FR" sz="1600" dirty="0"/>
              <a:t>En comité de pilotage </a:t>
            </a:r>
            <a:r>
              <a:rPr lang="fr-FR" sz="1600" dirty="0" smtClean="0"/>
              <a:t>(8 sessions)</a:t>
            </a:r>
          </a:p>
          <a:p>
            <a:pPr marL="457200" lvl="1" indent="0">
              <a:buNone/>
            </a:pPr>
            <a:r>
              <a:rPr lang="fr-FR" sz="1600" dirty="0" smtClean="0"/>
              <a:t>En </a:t>
            </a:r>
            <a:r>
              <a:rPr lang="fr-FR" sz="1600" dirty="0"/>
              <a:t>séquences élargies 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1400" dirty="0"/>
              <a:t>	réunions de quartier en décembre 2014,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1400" dirty="0"/>
              <a:t>	séminaire </a:t>
            </a:r>
            <a:r>
              <a:rPr lang="fr-FR" sz="1400" dirty="0" smtClean="0"/>
              <a:t>du 01 au 04 février 2015 (80 participants)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1400" dirty="0" smtClean="0"/>
              <a:t>    plénière publique le 05 février 2015</a:t>
            </a:r>
            <a:endParaRPr lang="fr-FR" sz="1400" dirty="0"/>
          </a:p>
          <a:p>
            <a:pPr marL="895350">
              <a:buFont typeface="Wingdings" panose="05000000000000000000" pitchFamily="2" charset="2"/>
              <a:buChar char="v"/>
            </a:pPr>
            <a:r>
              <a:rPr lang="fr-FR" dirty="0"/>
              <a:t>Des outils d’information, de communication, de couverture médiatique des travaux pour provoquer l’échange</a:t>
            </a:r>
            <a:r>
              <a:rPr lang="fr-FR" dirty="0" smtClean="0"/>
              <a:t>…(P</a:t>
            </a:r>
            <a:r>
              <a:rPr lang="fr-FR" sz="1800" dirty="0" smtClean="0"/>
              <a:t>age </a:t>
            </a:r>
            <a:r>
              <a:rPr lang="fr-FR" sz="1800" dirty="0" err="1" smtClean="0"/>
              <a:t>FaceBook</a:t>
            </a:r>
            <a:r>
              <a:rPr lang="fr-FR" sz="1800" dirty="0"/>
              <a:t>, plaquette séminaire, films, émissions</a:t>
            </a:r>
            <a:r>
              <a:rPr lang="fr-FR" sz="1800" dirty="0" smtClean="0"/>
              <a:t>…)</a:t>
            </a:r>
            <a:endParaRPr lang="fr-FR" sz="1800" dirty="0"/>
          </a:p>
          <a:p>
            <a:pPr marL="457200" lvl="1" indent="0">
              <a:buNone/>
            </a:pPr>
            <a:endParaRPr lang="fr-FR" sz="2000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1827638" y="60564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160965" y="548680"/>
            <a:ext cx="2148288" cy="5553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Matériels et méthode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95"/>
            <a:ext cx="848299" cy="977029"/>
          </a:xfrm>
          <a:prstGeom prst="rect">
            <a:avLst/>
          </a:prstGeom>
        </p:spPr>
      </p:pic>
      <p:sp>
        <p:nvSpPr>
          <p:cNvPr id="10" name="Titre 1"/>
          <p:cNvSpPr txBox="1">
            <a:spLocks noGrp="1"/>
          </p:cNvSpPr>
          <p:nvPr>
            <p:ph type="title"/>
          </p:nvPr>
        </p:nvSpPr>
        <p:spPr>
          <a:xfrm>
            <a:off x="962139" y="33994"/>
            <a:ext cx="6347713" cy="1320800"/>
          </a:xfrm>
          <a:prstGeom prst="rect">
            <a:avLst/>
          </a:prstGeom>
          <a:solidFill>
            <a:srgbClr val="FF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petite agriculture familiale: des prospectives pour une agriculture performante et agro écologique</a:t>
            </a:r>
          </a:p>
        </p:txBody>
      </p:sp>
    </p:spTree>
    <p:extLst>
      <p:ext uri="{BB962C8B-B14F-4D97-AF65-F5344CB8AC3E}">
        <p14:creationId xmlns:p14="http://schemas.microsoft.com/office/powerpoint/2010/main" val="8561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3"/>
          <p:cNvSpPr>
            <a:spLocks noGrp="1"/>
          </p:cNvSpPr>
          <p:nvPr>
            <p:ph idx="1"/>
          </p:nvPr>
        </p:nvSpPr>
        <p:spPr>
          <a:xfrm>
            <a:off x="734840" y="1656085"/>
            <a:ext cx="3696159" cy="5229299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Pré-construction d’une représentation collective </a:t>
            </a:r>
            <a:r>
              <a:rPr lang="fr-FR" dirty="0" smtClean="0"/>
              <a:t>propre </a:t>
            </a:r>
            <a:r>
              <a:rPr lang="fr-FR" dirty="0"/>
              <a:t>à la</a:t>
            </a:r>
            <a:r>
              <a:rPr lang="fr-FR" sz="1400" dirty="0"/>
              <a:t> </a:t>
            </a:r>
            <a:r>
              <a:rPr lang="fr-FR" sz="1800" dirty="0"/>
              <a:t>Petite Agriculture Familiale Agro écologique Guadeloupéenne (PAFAG)</a:t>
            </a:r>
          </a:p>
          <a:p>
            <a:pPr marL="514350" lvl="1"/>
            <a:endParaRPr lang="fr-FR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Eléments de </a:t>
            </a:r>
            <a:r>
              <a:rPr lang="fr-FR" sz="1800" b="1" u="sng" dirty="0"/>
              <a:t>définition de la PAFAG</a:t>
            </a:r>
            <a:r>
              <a:rPr lang="fr-FR" sz="1800" dirty="0"/>
              <a:t> (agriculteurs) </a:t>
            </a:r>
            <a:r>
              <a:rPr lang="fr-FR" sz="1800" dirty="0" smtClean="0"/>
              <a:t>autour </a:t>
            </a:r>
            <a:r>
              <a:rPr lang="fr-FR" sz="1800" dirty="0"/>
              <a:t>de </a:t>
            </a:r>
            <a:r>
              <a:rPr lang="fr-FR" sz="1800" dirty="0">
                <a:solidFill>
                  <a:schemeClr val="accent1"/>
                </a:solidFill>
                <a:hlinkClick r:id="rId3" action="ppaction://hlinksldjump"/>
              </a:rPr>
              <a:t>Critères</a:t>
            </a:r>
            <a:r>
              <a:rPr lang="fr-FR" sz="1800" dirty="0">
                <a:solidFill>
                  <a:schemeClr val="accent1"/>
                </a:solidFill>
                <a:hlinkClick r:id="rId4" action="ppaction://hlinksldjump"/>
              </a:rPr>
              <a:t> </a:t>
            </a:r>
            <a:endParaRPr lang="fr-FR" sz="18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Outils de </a:t>
            </a:r>
            <a:r>
              <a:rPr lang="fr-FR" sz="1800" dirty="0" smtClean="0"/>
              <a:t>communication </a:t>
            </a:r>
            <a:r>
              <a:rPr lang="fr-FR" sz="1800" dirty="0"/>
              <a:t>et actes de colloques et </a:t>
            </a:r>
            <a:r>
              <a:rPr lang="fr-FR" sz="1800" dirty="0" smtClean="0"/>
              <a:t>autres supports </a:t>
            </a:r>
            <a:r>
              <a:rPr lang="fr-FR" sz="1800" dirty="0"/>
              <a:t>à portée pédagogique (en cours INRA Forma Sciences et comité de gestion post séminaire</a:t>
            </a:r>
            <a:r>
              <a:rPr lang="fr-FR" sz="1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827638" y="60564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695"/>
            <a:ext cx="848299" cy="977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59267" y="1075020"/>
            <a:ext cx="1784733" cy="337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Résultats</a:t>
            </a:r>
            <a:endParaRPr lang="fr-FR" sz="2400" dirty="0"/>
          </a:p>
        </p:txBody>
      </p:sp>
      <p:sp>
        <p:nvSpPr>
          <p:cNvPr id="11" name="Espace réservé du texte 4"/>
          <p:cNvSpPr txBox="1">
            <a:spLocks/>
          </p:cNvSpPr>
          <p:nvPr/>
        </p:nvSpPr>
        <p:spPr>
          <a:xfrm>
            <a:off x="5102225" y="1874474"/>
            <a:ext cx="4041775" cy="50109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smtClean="0"/>
              <a:t>Une approche des besoins de la petite agriculture familiale tant dans la diversité de ses stratégies, la complexité de ses pratiques agricoles, ses besoins, que dans les actions et moyens à mettre en </a:t>
            </a:r>
            <a:r>
              <a:rPr lang="fr-FR" sz="2000" dirty="0" smtClean="0"/>
              <a:t>œuvre</a:t>
            </a:r>
          </a:p>
          <a:p>
            <a:pPr marL="0" indent="0">
              <a:buNone/>
            </a:pPr>
            <a:endParaRPr lang="fr-FR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smtClean="0"/>
              <a:t>Mise en évidence d’un besoin de financement adéquat et de mesures adaptées pour la petite exploitation (PDRG</a:t>
            </a:r>
            <a:r>
              <a:rPr lang="fr-FR" sz="16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smtClean="0"/>
              <a:t>Mise en évidence d’un besoin d’animation de la PAFAG pour le développement territorial, le marché local…</a:t>
            </a:r>
          </a:p>
          <a:p>
            <a:pPr marL="514350" lvl="1"/>
            <a:endParaRPr lang="fr-FR" sz="700" dirty="0"/>
          </a:p>
        </p:txBody>
      </p:sp>
      <p:sp>
        <p:nvSpPr>
          <p:cNvPr id="12" name="Titre 1"/>
          <p:cNvSpPr txBox="1">
            <a:spLocks noGrp="1"/>
          </p:cNvSpPr>
          <p:nvPr>
            <p:ph type="title"/>
          </p:nvPr>
        </p:nvSpPr>
        <p:spPr>
          <a:xfrm>
            <a:off x="1553378" y="-50800"/>
            <a:ext cx="5403935" cy="1053524"/>
          </a:xfrm>
          <a:prstGeom prst="rect">
            <a:avLst/>
          </a:prstGeom>
          <a:solidFill>
            <a:srgbClr val="FF99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petite agriculture familiale: des prospectives pour une agriculture performante et agro écologique</a:t>
            </a:r>
          </a:p>
        </p:txBody>
      </p:sp>
    </p:spTree>
    <p:extLst>
      <p:ext uri="{BB962C8B-B14F-4D97-AF65-F5344CB8AC3E}">
        <p14:creationId xmlns:p14="http://schemas.microsoft.com/office/powerpoint/2010/main" val="20976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3282" y="14689"/>
            <a:ext cx="6347713" cy="13208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Définition PAFAG : expression de l’atelier </a:t>
            </a:r>
            <a:r>
              <a:rPr lang="fr-FR" sz="3200" dirty="0" err="1" smtClean="0">
                <a:hlinkClick r:id="rId2" action="ppaction://hlinksldjump"/>
              </a:rPr>
              <a:t>Trans’Act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1993"/>
            <a:ext cx="8891670" cy="4929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02487" y="1"/>
            <a:ext cx="1641513" cy="13048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17520" y="3687306"/>
            <a:ext cx="179370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700" b="1" dirty="0" smtClean="0">
                <a:latin typeface="PT Sans Narrow"/>
                <a:cs typeface="PT Sans Narrow"/>
              </a:rPr>
              <a:t>Sécurité Alimentaire</a:t>
            </a:r>
            <a:endParaRPr lang="fr-FR" sz="1700" b="1" dirty="0">
              <a:latin typeface="PT Sans Narrow"/>
              <a:cs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612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873124"/>
            <a:ext cx="9144000" cy="5952784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endParaRPr lang="fr-FR" sz="1600" dirty="0"/>
          </a:p>
          <a:p>
            <a:pPr lvl="2"/>
            <a:endParaRPr lang="fr-FR" sz="1600" dirty="0" smtClean="0"/>
          </a:p>
          <a:p>
            <a:pPr marL="914400" lvl="2" indent="0">
              <a:buNone/>
            </a:pPr>
            <a:endParaRPr lang="fr-FR" sz="1600" dirty="0" smtClean="0"/>
          </a:p>
          <a:p>
            <a:pPr marL="1371600" lvl="3" indent="0">
              <a:buNone/>
            </a:pPr>
            <a:endParaRPr lang="fr-FR" sz="1200" dirty="0" smtClean="0"/>
          </a:p>
          <a:p>
            <a:pPr marL="1371600" lvl="3" indent="0">
              <a:buNone/>
            </a:pPr>
            <a:endParaRPr lang="fr-FR" sz="1200" dirty="0"/>
          </a:p>
          <a:p>
            <a:pPr marL="1371600" lvl="3" indent="0">
              <a:buNone/>
            </a:pPr>
            <a:endParaRPr lang="fr-FR" sz="1200" dirty="0" smtClean="0"/>
          </a:p>
          <a:p>
            <a:pPr marL="1371600" lvl="3" indent="0">
              <a:buNone/>
            </a:pPr>
            <a:endParaRPr lang="fr-FR" sz="1200" dirty="0" smtClean="0"/>
          </a:p>
          <a:p>
            <a:pPr marL="914400" lvl="2" indent="0">
              <a:buNone/>
            </a:pPr>
            <a:endParaRPr lang="fr-FR" sz="1600" dirty="0" smtClean="0"/>
          </a:p>
          <a:p>
            <a:pPr lvl="2"/>
            <a:endParaRPr lang="fr-FR" sz="1600" dirty="0" smtClean="0"/>
          </a:p>
          <a:p>
            <a:pPr lvl="2"/>
            <a:endParaRPr lang="fr-FR" sz="1600" dirty="0"/>
          </a:p>
          <a:p>
            <a:pPr marL="914400" lvl="2" indent="0">
              <a:buNone/>
            </a:pPr>
            <a:endParaRPr lang="fr-FR" sz="1600" dirty="0"/>
          </a:p>
          <a:p>
            <a:pPr marL="914400" lvl="2" indent="0">
              <a:buNone/>
            </a:pPr>
            <a:endParaRPr lang="fr-FR" sz="1600" dirty="0" smtClean="0"/>
          </a:p>
          <a:p>
            <a:pPr marL="914400" lvl="2" indent="0">
              <a:buNone/>
            </a:pPr>
            <a:endParaRPr lang="fr-FR" sz="1600" dirty="0"/>
          </a:p>
          <a:p>
            <a:pPr marL="914400" lvl="2" indent="0">
              <a:buNone/>
            </a:pPr>
            <a:endParaRPr lang="fr-FR" sz="1600" dirty="0" smtClean="0"/>
          </a:p>
          <a:p>
            <a:pPr marL="914400" lvl="2" indent="0">
              <a:buNone/>
            </a:pPr>
            <a:endParaRPr lang="fr-FR" sz="1600" dirty="0"/>
          </a:p>
          <a:p>
            <a:pPr marL="914400" lvl="2" indent="0">
              <a:buNone/>
            </a:pPr>
            <a:endParaRPr lang="fr-FR" sz="1600" dirty="0" smtClean="0"/>
          </a:p>
          <a:p>
            <a:pPr marL="914400" lvl="2" indent="0">
              <a:buNone/>
            </a:pPr>
            <a:endParaRPr lang="fr-FR" sz="1600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1827638" y="60564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95"/>
            <a:ext cx="848299" cy="977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4694" y="1425020"/>
            <a:ext cx="2159306" cy="7563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Objectifs stratégiques </a:t>
            </a:r>
          </a:p>
          <a:p>
            <a:pPr algn="ctr"/>
            <a:r>
              <a:rPr lang="fr-FR" dirty="0" smtClean="0"/>
              <a:t>&amp; plan d’action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4148" y="1175527"/>
            <a:ext cx="6533165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fr-FR" dirty="0"/>
              <a:t>Responsabiliser et doter de moyens un acteur tel que </a:t>
            </a:r>
            <a:r>
              <a:rPr lang="fr-FR" b="1" dirty="0"/>
              <a:t>la Chambre d’agriculture</a:t>
            </a:r>
            <a:r>
              <a:rPr lang="fr-FR" dirty="0"/>
              <a:t>, pour accompagner la PAFAG et la structurer dans ses projets d’avenir en tenant compte d’un environnement complexe (dynamique de structuration, insularité, double </a:t>
            </a:r>
            <a:r>
              <a:rPr lang="fr-FR" dirty="0" err="1" smtClean="0"/>
              <a:t>insularité,pluriactivité</a:t>
            </a:r>
            <a:r>
              <a:rPr lang="fr-FR" dirty="0"/>
              <a:t>,…) autour de 3 axes prioritaires</a:t>
            </a:r>
          </a:p>
        </p:txBody>
      </p:sp>
      <p:cxnSp>
        <p:nvCxnSpPr>
          <p:cNvPr id="13" name="Connecteur droit avec flèche 12"/>
          <p:cNvCxnSpPr>
            <a:stCxn id="5" idx="2"/>
            <a:endCxn id="14" idx="0"/>
          </p:cNvCxnSpPr>
          <p:nvPr/>
        </p:nvCxnSpPr>
        <p:spPr>
          <a:xfrm>
            <a:off x="3690731" y="2929853"/>
            <a:ext cx="3800738" cy="867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Organigramme : Alternative 13"/>
          <p:cNvSpPr/>
          <p:nvPr/>
        </p:nvSpPr>
        <p:spPr>
          <a:xfrm>
            <a:off x="6023471" y="3796935"/>
            <a:ext cx="2935995" cy="114575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La territorialisation</a:t>
            </a:r>
            <a:endParaRPr lang="fr-FR" sz="2000" dirty="0"/>
          </a:p>
        </p:txBody>
      </p:sp>
      <p:cxnSp>
        <p:nvCxnSpPr>
          <p:cNvPr id="16" name="Connecteur droit avec flèche 15"/>
          <p:cNvCxnSpPr>
            <a:stCxn id="5" idx="2"/>
            <a:endCxn id="18" idx="0"/>
          </p:cNvCxnSpPr>
          <p:nvPr/>
        </p:nvCxnSpPr>
        <p:spPr>
          <a:xfrm flipH="1">
            <a:off x="1531345" y="2929853"/>
            <a:ext cx="2159386" cy="8987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Organigramme : Alternative 17"/>
          <p:cNvSpPr/>
          <p:nvPr/>
        </p:nvSpPr>
        <p:spPr>
          <a:xfrm>
            <a:off x="63347" y="3828580"/>
            <a:ext cx="2935995" cy="114575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/>
              <a:t>La sécurité alimentaire </a:t>
            </a:r>
          </a:p>
        </p:txBody>
      </p:sp>
      <p:sp>
        <p:nvSpPr>
          <p:cNvPr id="20" name="Organigramme : Alternative 19"/>
          <p:cNvSpPr/>
          <p:nvPr/>
        </p:nvSpPr>
        <p:spPr>
          <a:xfrm>
            <a:off x="2809301" y="5104535"/>
            <a:ext cx="3525398" cy="1603913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prstClr val="black"/>
                </a:solidFill>
              </a:rPr>
              <a:t>La transition agro écologique de l’agriculture familiale  : systèmes durables fiche </a:t>
            </a:r>
            <a:r>
              <a:rPr lang="fr-FR" b="1" dirty="0">
                <a:solidFill>
                  <a:schemeClr val="tx1"/>
                </a:solidFill>
                <a:hlinkClick r:id="rId4" action="ppaction://hlinksldjump"/>
              </a:rPr>
              <a:t>projet RITA</a:t>
            </a:r>
            <a:r>
              <a:rPr lang="fr-FR" dirty="0">
                <a:solidFill>
                  <a:prstClr val="black"/>
                </a:solidFill>
                <a:hlinkClick r:id="rId4" action="ppaction://hlinksldjump"/>
              </a:rPr>
              <a:t> </a:t>
            </a:r>
            <a:r>
              <a:rPr lang="fr-FR" dirty="0">
                <a:solidFill>
                  <a:prstClr val="black"/>
                </a:solidFill>
              </a:rPr>
              <a:t>proposée</a:t>
            </a:r>
            <a:endParaRPr lang="fr-FR" sz="2400" dirty="0"/>
          </a:p>
        </p:txBody>
      </p:sp>
      <p:cxnSp>
        <p:nvCxnSpPr>
          <p:cNvPr id="23" name="Connecteur droit avec flèche 22"/>
          <p:cNvCxnSpPr>
            <a:stCxn id="5" idx="2"/>
            <a:endCxn id="20" idx="0"/>
          </p:cNvCxnSpPr>
          <p:nvPr/>
        </p:nvCxnSpPr>
        <p:spPr>
          <a:xfrm>
            <a:off x="3690731" y="2929853"/>
            <a:ext cx="881269" cy="21746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" name="Titre 1"/>
          <p:cNvSpPr txBox="1">
            <a:spLocks noGrp="1"/>
          </p:cNvSpPr>
          <p:nvPr>
            <p:ph type="title"/>
          </p:nvPr>
        </p:nvSpPr>
        <p:spPr>
          <a:xfrm>
            <a:off x="1237561" y="149065"/>
            <a:ext cx="6033572" cy="998149"/>
          </a:xfrm>
          <a:prstGeom prst="rect">
            <a:avLst/>
          </a:prstGeom>
          <a:solidFill>
            <a:srgbClr val="FF99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petite agriculture familiale: des prospectives pour une agriculture performante et agro écologique</a:t>
            </a:r>
          </a:p>
        </p:txBody>
      </p:sp>
    </p:spTree>
    <p:extLst>
      <p:ext uri="{BB962C8B-B14F-4D97-AF65-F5344CB8AC3E}">
        <p14:creationId xmlns:p14="http://schemas.microsoft.com/office/powerpoint/2010/main" val="17987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900113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pPr algn="l"/>
            <a:r>
              <a:rPr lang="fr-FR" sz="3000" dirty="0">
                <a:solidFill>
                  <a:schemeClr val="bg1"/>
                </a:solidFill>
              </a:rPr>
              <a:t>Production </a:t>
            </a:r>
            <a:r>
              <a:rPr lang="fr-FR" sz="3000" dirty="0" smtClean="0">
                <a:solidFill>
                  <a:schemeClr val="bg1"/>
                </a:solidFill>
              </a:rPr>
              <a:t>Agro-Ecologique </a:t>
            </a:r>
            <a:r>
              <a:rPr lang="fr-FR" sz="3000" dirty="0">
                <a:solidFill>
                  <a:schemeClr val="bg1"/>
                </a:solidFill>
              </a:rPr>
              <a:t>de l’Agriculture Familiale </a:t>
            </a:r>
            <a:r>
              <a:rPr lang="fr-FR" sz="3000" dirty="0" smtClean="0">
                <a:solidFill>
                  <a:schemeClr val="bg1"/>
                </a:solidFill>
              </a:rPr>
              <a:t>Guadeloupéenne PAEAFG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089149"/>
            <a:ext cx="7513504" cy="5292179"/>
          </a:xfrm>
        </p:spPr>
        <p:txBody>
          <a:bodyPr>
            <a:noAutofit/>
          </a:bodyPr>
          <a:lstStyle/>
          <a:p>
            <a:r>
              <a:rPr lang="fr-FR" b="1" dirty="0" smtClean="0"/>
              <a:t>Objectifs</a:t>
            </a:r>
            <a:r>
              <a:rPr lang="fr-FR" dirty="0" smtClean="0"/>
              <a:t> : </a:t>
            </a:r>
            <a:r>
              <a:rPr lang="fr-FR" sz="1800" dirty="0" smtClean="0"/>
              <a:t>Stratégies à adopter dans les systèmes et dans les zones en vue d’atteindre une durabilité agro-écologique, sans perdre de vue l’aspect socio-territorial et économique </a:t>
            </a:r>
          </a:p>
          <a:p>
            <a:pPr marL="457200" lvl="1" indent="0">
              <a:buNone/>
            </a:pPr>
            <a:r>
              <a:rPr lang="fr-FR" sz="1600" dirty="0" smtClean="0"/>
              <a:t>Mettre en place, au regard d’indicateurs d’</a:t>
            </a:r>
            <a:r>
              <a:rPr lang="fr-FR" sz="1600" dirty="0"/>
              <a:t>é</a:t>
            </a:r>
            <a:r>
              <a:rPr lang="fr-FR" sz="1600" dirty="0" smtClean="0"/>
              <a:t>chelle de durabilité agro-écologique , des travaux de recherche – développement – formation sur des leviers favorables aux thématiques</a:t>
            </a:r>
          </a:p>
          <a:p>
            <a:r>
              <a:rPr lang="fr-FR" sz="2400" dirty="0"/>
              <a:t>Thématiques abordées : </a:t>
            </a:r>
          </a:p>
          <a:p>
            <a:pPr lvl="1"/>
            <a:r>
              <a:rPr lang="fr-FR" dirty="0" smtClean="0"/>
              <a:t>Conduite des itinéraires techniques des cultures et des élevages</a:t>
            </a:r>
          </a:p>
          <a:p>
            <a:pPr lvl="1"/>
            <a:r>
              <a:rPr lang="fr-FR" dirty="0" smtClean="0"/>
              <a:t>Diversité et biodiversité sur les exploitations</a:t>
            </a:r>
          </a:p>
          <a:p>
            <a:pPr lvl="1"/>
            <a:r>
              <a:rPr lang="fr-FR" dirty="0" smtClean="0"/>
              <a:t>Protection et gestion des ressources naturelles (sols, eau….)</a:t>
            </a:r>
          </a:p>
          <a:p>
            <a:pPr lvl="1"/>
            <a:r>
              <a:rPr lang="fr-FR" dirty="0" smtClean="0"/>
              <a:t>La petite mécanisation adaptée</a:t>
            </a:r>
          </a:p>
          <a:p>
            <a:pPr lvl="1"/>
            <a:r>
              <a:rPr lang="fr-FR" dirty="0" smtClean="0"/>
              <a:t>Organisation simultanée des acteurs professionnels (mutualisation de moyen)</a:t>
            </a:r>
          </a:p>
          <a:p>
            <a:pPr marL="1792288"/>
            <a:r>
              <a:rPr lang="fr-FR" sz="1800" dirty="0"/>
              <a:t>Durée : de  2015 à  </a:t>
            </a:r>
            <a:r>
              <a:rPr lang="fr-FR" sz="1800" dirty="0" smtClean="0"/>
              <a:t>2020</a:t>
            </a:r>
            <a:endParaRPr lang="fr-FR" sz="1800" dirty="0"/>
          </a:p>
        </p:txBody>
      </p:sp>
      <p:pic>
        <p:nvPicPr>
          <p:cNvPr id="8" name="Imag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520" y="5716387"/>
            <a:ext cx="1924480" cy="110952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27638" y="60564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7452320" y="873125"/>
            <a:ext cx="1691680" cy="1763787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21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991518" y="1"/>
            <a:ext cx="6499952" cy="1167676"/>
          </a:xfrm>
          <a:solidFill>
            <a:srgbClr val="FF9900"/>
          </a:solidFill>
        </p:spPr>
        <p:txBody>
          <a:bodyPr>
            <a:noAutofit/>
          </a:bodyPr>
          <a:lstStyle/>
          <a:p>
            <a:pPr algn="l"/>
            <a:r>
              <a:rPr lang="fr-FR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petite agriculture familiale: des prospectives pour une agriculture performante et </a:t>
            </a:r>
            <a:r>
              <a:rPr lang="fr-FR" sz="2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agroécologique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0" y="1335834"/>
            <a:ext cx="7491470" cy="583159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fr-FR" sz="2000" b="1" dirty="0" smtClean="0"/>
              <a:t>Quelles limites et perspectives ?</a:t>
            </a:r>
          </a:p>
          <a:p>
            <a:pPr marL="114300" indent="0">
              <a:buNone/>
            </a:pPr>
            <a:r>
              <a:rPr lang="fr-FR" sz="1600" dirty="0" smtClean="0"/>
              <a:t>Les bases de la formalisation de l’existence d’une PAFAG sont posées, il faut rendre opérationnelles les petites entités par leur structuration, par des projets d’animations, d’actions à caractères d’innovations (PAF porteuse d’innovation en agroécologie)…</a:t>
            </a:r>
          </a:p>
          <a:p>
            <a:pPr marL="114300" indent="0">
              <a:buNone/>
            </a:pPr>
            <a:endParaRPr lang="fr-FR" sz="1600" dirty="0" smtClean="0"/>
          </a:p>
          <a:p>
            <a:pPr marL="114300" indent="0">
              <a:buNone/>
            </a:pPr>
            <a:r>
              <a:rPr lang="fr-FR" sz="1200" b="1" dirty="0" smtClean="0"/>
              <a:t>TOUTEFOIS</a:t>
            </a:r>
            <a:r>
              <a:rPr lang="fr-FR" sz="1200" dirty="0" smtClean="0"/>
              <a:t> en l’état actuel de nos connaissances, l’exploration </a:t>
            </a:r>
            <a:r>
              <a:rPr lang="fr-FR" sz="1200" dirty="0"/>
              <a:t>des besoins </a:t>
            </a:r>
            <a:r>
              <a:rPr lang="fr-FR" sz="1200" dirty="0" smtClean="0"/>
              <a:t>actuels n’est </a:t>
            </a:r>
            <a:r>
              <a:rPr lang="fr-FR" sz="1200" dirty="0"/>
              <a:t>pas </a:t>
            </a:r>
            <a:r>
              <a:rPr lang="fr-FR" sz="1200" dirty="0" smtClean="0"/>
              <a:t>totale, il faut </a:t>
            </a:r>
            <a:r>
              <a:rPr lang="fr-FR" sz="1200" dirty="0"/>
              <a:t>aller jusqu’au </a:t>
            </a:r>
            <a:r>
              <a:rPr lang="fr-FR" sz="1200" dirty="0" smtClean="0"/>
              <a:t>bout :</a:t>
            </a:r>
            <a:endParaRPr lang="fr-FR" sz="12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1200" dirty="0" smtClean="0"/>
              <a:t>dans </a:t>
            </a:r>
            <a:r>
              <a:rPr lang="fr-FR" sz="1200" dirty="0"/>
              <a:t>le partage des </a:t>
            </a:r>
            <a:r>
              <a:rPr lang="fr-FR" sz="1200" dirty="0" smtClean="0"/>
              <a:t>connaissances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1200" dirty="0" smtClean="0"/>
              <a:t>dans les plans d’actions à </a:t>
            </a:r>
            <a:r>
              <a:rPr lang="fr-FR" sz="1200" dirty="0"/>
              <a:t>m</a:t>
            </a:r>
            <a:r>
              <a:rPr lang="fr-FR" sz="1200" dirty="0" smtClean="0"/>
              <a:t>oyen et long terme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1200" dirty="0" smtClean="0"/>
              <a:t>dans l’accompagnement</a:t>
            </a:r>
          </a:p>
          <a:p>
            <a:pPr marL="57150" indent="0" algn="just">
              <a:buNone/>
            </a:pPr>
            <a:r>
              <a:rPr lang="fr-FR" sz="1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La Chambre d’Agriculture Guadeloupe se positionne avec ses partenaires de recherche et organismes professionnels dans cette logique en faveur </a:t>
            </a:r>
            <a:r>
              <a:rPr lang="fr-FR" sz="1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d’une animation régionale adéquate </a:t>
            </a:r>
            <a:r>
              <a:rPr lang="fr-FR" sz="1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pour un développement harmonieux de la PAFAG.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27638" y="60564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491470" y="2132856"/>
            <a:ext cx="1652530" cy="3018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Conclusion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95"/>
            <a:ext cx="991518" cy="11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590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ZoneTexte 1"/>
          <p:cNvSpPr txBox="1">
            <a:spLocks noChangeArrowheads="1"/>
          </p:cNvSpPr>
          <p:nvPr/>
        </p:nvSpPr>
        <p:spPr bwMode="auto">
          <a:xfrm>
            <a:off x="4667250" y="3441700"/>
            <a:ext cx="1169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Candara" panose="020E0502030303020204" pitchFamily="34" charset="0"/>
              </a:rPr>
              <a:t>Analyse…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2"/>
          <p:cNvSpPr>
            <a:spLocks noGrp="1"/>
          </p:cNvSpPr>
          <p:nvPr>
            <p:ph type="title"/>
          </p:nvPr>
        </p:nvSpPr>
        <p:spPr>
          <a:xfrm>
            <a:off x="-36513" y="-26988"/>
            <a:ext cx="7400926" cy="887413"/>
          </a:xfrm>
        </p:spPr>
        <p:txBody>
          <a:bodyPr/>
          <a:lstStyle/>
          <a:p>
            <a:pPr algn="ctr" eaLnBrk="1" hangingPunct="1"/>
            <a:r>
              <a:rPr lang="fr-FR" altLang="fr-FR" b="1" smtClean="0">
                <a:solidFill>
                  <a:srgbClr val="FFFF00"/>
                </a:solidFill>
              </a:rPr>
              <a:t>Caractéristiques RITA 1</a:t>
            </a:r>
          </a:p>
        </p:txBody>
      </p:sp>
      <p:sp>
        <p:nvSpPr>
          <p:cNvPr id="5" name="Titre 2"/>
          <p:cNvSpPr txBox="1">
            <a:spLocks/>
          </p:cNvSpPr>
          <p:nvPr/>
        </p:nvSpPr>
        <p:spPr bwMode="auto">
          <a:xfrm>
            <a:off x="323850" y="1268413"/>
            <a:ext cx="828833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898525" indent="-457200" defTabSz="45720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1247775" indent="-285750" defTabSz="45720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3200" b="1" i="1" dirty="0" smtClean="0">
                <a:latin typeface="Century Gothic" panose="020B0502020202020204" pitchFamily="34" charset="0"/>
              </a:rPr>
              <a:t>141 actions</a:t>
            </a:r>
          </a:p>
          <a:p>
            <a:pPr eaLnBrk="1" hangingPunct="1">
              <a:lnSpc>
                <a:spcPct val="120000"/>
              </a:lnSpc>
              <a:defRPr/>
            </a:pPr>
            <a:endParaRPr lang="fr-FR" altLang="fr-FR" sz="3200" b="1" i="1" dirty="0" smtClean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3200" b="1" i="1" dirty="0" smtClean="0">
                <a:latin typeface="Century Gothic" panose="020B0502020202020204" pitchFamily="34" charset="0"/>
              </a:rPr>
              <a:t>Résultat global</a:t>
            </a:r>
          </a:p>
          <a:p>
            <a:pPr lvl="1" eaLnBrk="1" hangingPunct="1">
              <a:lnSpc>
                <a:spcPct val="120000"/>
              </a:lnSpc>
              <a:buFont typeface="Wingdings" panose="05000000000000000000" pitchFamily="2" charset="2"/>
              <a:buChar char=""/>
              <a:defRPr/>
            </a:pPr>
            <a:r>
              <a:rPr lang="fr-FR" altLang="fr-FR" sz="28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conquête des résultats de la recherche par le secteur agricole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fr-FR" sz="3200" b="1" i="1" dirty="0" smtClean="0">
                <a:latin typeface="Century Gothic" panose="020B0502020202020204" pitchFamily="34" charset="0"/>
              </a:rPr>
              <a:t> Constat</a:t>
            </a:r>
          </a:p>
          <a:p>
            <a:pPr marL="1346200" indent="-355600" eaLnBrk="1" hangingPunct="1">
              <a:lnSpc>
                <a:spcPct val="120000"/>
              </a:lnSpc>
              <a:buFont typeface="Wingdings" panose="05000000000000000000" pitchFamily="2" charset="2"/>
              <a:buChar char=""/>
              <a:defRPr/>
            </a:pPr>
            <a:r>
              <a:rPr lang="fr-FR" altLang="fr-FR" sz="28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construction par DOM liée aux structures et à la situation de départ</a:t>
            </a:r>
            <a:endParaRPr lang="fr-FR" altLang="fr-FR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contenu 1"/>
          <p:cNvSpPr>
            <a:spLocks noGrp="1"/>
          </p:cNvSpPr>
          <p:nvPr>
            <p:ph idx="1"/>
          </p:nvPr>
        </p:nvSpPr>
        <p:spPr>
          <a:xfrm>
            <a:off x="755650" y="2308225"/>
            <a:ext cx="7200900" cy="4679950"/>
          </a:xfrm>
        </p:spPr>
        <p:txBody>
          <a:bodyPr/>
          <a:lstStyle/>
          <a:p>
            <a:pPr eaLnBrk="1" hangingPunct="1"/>
            <a:r>
              <a:rPr lang="fr-FR" altLang="fr-FR" b="1" smtClean="0">
                <a:solidFill>
                  <a:srgbClr val="FFFF00"/>
                </a:solidFill>
              </a:rPr>
              <a:t>Santé animale, épidémiologie </a:t>
            </a:r>
          </a:p>
          <a:p>
            <a:pPr eaLnBrk="1" hangingPunct="1"/>
            <a:r>
              <a:rPr lang="fr-FR" altLang="fr-FR" b="1" smtClean="0">
                <a:solidFill>
                  <a:srgbClr val="FFFF00"/>
                </a:solidFill>
              </a:rPr>
              <a:t>Performance des cheptels</a:t>
            </a:r>
          </a:p>
          <a:p>
            <a:pPr eaLnBrk="1" hangingPunct="1"/>
            <a:r>
              <a:rPr lang="fr-FR" altLang="fr-FR" b="1" smtClean="0">
                <a:solidFill>
                  <a:srgbClr val="FFFF00"/>
                </a:solidFill>
              </a:rPr>
              <a:t>Ressources locales pour l’alimentation animale; amélioration des systèmes fourragers</a:t>
            </a:r>
          </a:p>
          <a:p>
            <a:pPr eaLnBrk="1" hangingPunct="1"/>
            <a:r>
              <a:rPr lang="fr-FR" altLang="fr-FR" b="1" smtClean="0">
                <a:solidFill>
                  <a:srgbClr val="FFFF00"/>
                </a:solidFill>
              </a:rPr>
              <a:t>Abeilles: amélioration du cheptel, IGP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fr-FR" altLang="fr-FR" b="1" smtClean="0">
              <a:solidFill>
                <a:srgbClr val="FFFF00"/>
              </a:solidFill>
            </a:endParaRPr>
          </a:p>
          <a:p>
            <a:pPr eaLnBrk="1" hangingPunct="1"/>
            <a:r>
              <a:rPr lang="fr-FR" altLang="fr-FR" b="1" smtClean="0">
                <a:solidFill>
                  <a:srgbClr val="8AD0D6"/>
                </a:solidFill>
              </a:rPr>
              <a:t>Fertilité des sols</a:t>
            </a:r>
          </a:p>
          <a:p>
            <a:pPr eaLnBrk="1" hangingPunct="1"/>
            <a:r>
              <a:rPr lang="fr-FR" altLang="fr-FR" b="1" smtClean="0">
                <a:solidFill>
                  <a:srgbClr val="8AD0D6"/>
                </a:solidFill>
              </a:rPr>
              <a:t>Matériel végétal/essais variétaux</a:t>
            </a:r>
          </a:p>
          <a:p>
            <a:pPr eaLnBrk="1" hangingPunct="1"/>
            <a:r>
              <a:rPr lang="fr-FR" altLang="fr-FR" b="1" smtClean="0">
                <a:solidFill>
                  <a:srgbClr val="8AD0D6"/>
                </a:solidFill>
              </a:rPr>
              <a:t>Connaissance des ravageurs</a:t>
            </a:r>
          </a:p>
          <a:p>
            <a:pPr eaLnBrk="1" hangingPunct="1"/>
            <a:r>
              <a:rPr lang="fr-FR" altLang="fr-FR" b="1" smtClean="0">
                <a:solidFill>
                  <a:srgbClr val="8AD0D6"/>
                </a:solidFill>
              </a:rPr>
              <a:t>Itinéraires techniques à bas intrants</a:t>
            </a:r>
          </a:p>
        </p:txBody>
      </p:sp>
      <p:sp>
        <p:nvSpPr>
          <p:cNvPr id="14339" name="Titre 2"/>
          <p:cNvSpPr>
            <a:spLocks noGrp="1"/>
          </p:cNvSpPr>
          <p:nvPr>
            <p:ph type="title"/>
          </p:nvPr>
        </p:nvSpPr>
        <p:spPr>
          <a:xfrm>
            <a:off x="395288" y="1341438"/>
            <a:ext cx="7056437" cy="889000"/>
          </a:xfrm>
        </p:spPr>
        <p:txBody>
          <a:bodyPr/>
          <a:lstStyle/>
          <a:p>
            <a:pPr eaLnBrk="1" hangingPunct="1"/>
            <a:r>
              <a:rPr lang="fr-FR" altLang="fr-FR" sz="4400" b="1" i="1" smtClean="0"/>
              <a:t>Des thèmes communs</a:t>
            </a:r>
            <a:endParaRPr lang="fr-FR" altLang="fr-FR" smtClean="0"/>
          </a:p>
        </p:txBody>
      </p:sp>
      <p:sp>
        <p:nvSpPr>
          <p:cNvPr id="4" name="Espace réservé du contenu 1"/>
          <p:cNvSpPr txBox="1">
            <a:spLocks/>
          </p:cNvSpPr>
          <p:nvPr/>
        </p:nvSpPr>
        <p:spPr bwMode="auto">
          <a:xfrm rot="197839">
            <a:off x="7297740" y="1681084"/>
            <a:ext cx="864096" cy="53999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/>
            <a:contourClr>
              <a:srgbClr val="FFFFFF"/>
            </a:contourClr>
          </a:sp3d>
        </p:spPr>
        <p:txBody>
          <a:bodyPr vert="vert"/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 eaLnBrk="1" hangingPunct="1">
              <a:buFont typeface="Wingdings 3" panose="05040102010807070707" pitchFamily="18" charset="2"/>
              <a:buNone/>
              <a:defRPr/>
            </a:pPr>
            <a:r>
              <a:rPr lang="fr-FR" altLang="fr-FR" sz="4400" b="1" dirty="0" smtClean="0">
                <a:solidFill>
                  <a:schemeClr val="bg1"/>
                </a:solidFill>
              </a:rPr>
              <a:t>Transfert</a:t>
            </a:r>
          </a:p>
        </p:txBody>
      </p:sp>
      <p:sp>
        <p:nvSpPr>
          <p:cNvPr id="14341" name="Titre 2"/>
          <p:cNvSpPr txBox="1">
            <a:spLocks/>
          </p:cNvSpPr>
          <p:nvPr/>
        </p:nvSpPr>
        <p:spPr bwMode="auto">
          <a:xfrm>
            <a:off x="-36513" y="-26988"/>
            <a:ext cx="7400926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200" b="1">
                <a:solidFill>
                  <a:srgbClr val="FFFF00"/>
                </a:solidFill>
              </a:rPr>
              <a:t>Caractéristiques RITA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8284</TotalTime>
  <Words>2905</Words>
  <Application>Microsoft Office PowerPoint</Application>
  <PresentationFormat>Affichage à l'écran (4:3)</PresentationFormat>
  <Paragraphs>557</Paragraphs>
  <Slides>69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8" baseType="lpstr">
      <vt:lpstr>Candara</vt:lpstr>
      <vt:lpstr>MS PGothic</vt:lpstr>
      <vt:lpstr>Arial</vt:lpstr>
      <vt:lpstr>Century Gothic</vt:lpstr>
      <vt:lpstr>Wingdings 3</vt:lpstr>
      <vt:lpstr>Calibri</vt:lpstr>
      <vt:lpstr>Wingdings</vt:lpstr>
      <vt:lpstr>Times New Roman</vt:lpstr>
      <vt:lpstr>Ion</vt:lpstr>
      <vt:lpstr>Troisième séminaire des RITA  27 Février 2015   Lancement de la phase 2 2015 – 2020 (RITA 2)</vt:lpstr>
      <vt:lpstr>Ordre du jour</vt:lpstr>
      <vt:lpstr>Objectifs et modalités RITA 1</vt:lpstr>
      <vt:lpstr>Objectifs et modalités RITA 1</vt:lpstr>
      <vt:lpstr>Objectifs et modalités RITA 1</vt:lpstr>
      <vt:lpstr>Objectifs et modalités RITA 1</vt:lpstr>
      <vt:lpstr>Présentation PowerPoint</vt:lpstr>
      <vt:lpstr>Caractéristiques RITA 1</vt:lpstr>
      <vt:lpstr>Des thèmes communs</vt:lpstr>
      <vt:lpstr>Des constructions différentes</vt:lpstr>
      <vt:lpstr>Présentation PowerPoint</vt:lpstr>
      <vt:lpstr>Des résultats…</vt:lpstr>
      <vt:lpstr>Mutualisation Inter-DOM à améliorer</vt:lpstr>
      <vt:lpstr>Présentation PowerPoint</vt:lpstr>
      <vt:lpstr>Illustrations RITA 1</vt:lpstr>
      <vt:lpstr>Présentation PowerPoint</vt:lpstr>
      <vt:lpstr>Présentation PowerPoint</vt:lpstr>
      <vt:lpstr>Tiré à part France Antilles Guadeloupe et Martinique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Evaluation RITA1: objectifs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petite agriculture familiale: des prospectives pour une agriculture performante et agro écologique</vt:lpstr>
      <vt:lpstr>La petite agriculture familiale: des prospectives pour une agriculture performante et agro écologique</vt:lpstr>
      <vt:lpstr>La petite agriculture familiale: des prospectives pour une agriculture performante et agro écologique</vt:lpstr>
      <vt:lpstr>Définition PAFAG : expression de l’atelier Trans’Act</vt:lpstr>
      <vt:lpstr>La petite agriculture familiale: des prospectives pour une agriculture performante et agro écologique</vt:lpstr>
      <vt:lpstr>Production Agro-Ecologique de l’Agriculture Familiale Guadeloupéenne PAEAFG</vt:lpstr>
      <vt:lpstr>La petite agriculture familiale: des prospectives pour une agriculture performante et agroécologique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"philippe prigent" &lt;philippe.prigent@acta.asso.fr&gt;</dc:creator>
  <cp:lastModifiedBy>PRIGENT Philippe</cp:lastModifiedBy>
  <cp:revision>489</cp:revision>
  <cp:lastPrinted>2014-10-20T15:18:49Z</cp:lastPrinted>
  <dcterms:created xsi:type="dcterms:W3CDTF">2012-09-18T08:29:19Z</dcterms:created>
  <dcterms:modified xsi:type="dcterms:W3CDTF">2015-03-04T13:16:18Z</dcterms:modified>
</cp:coreProperties>
</file>